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9" r:id="rId3"/>
  </p:sldMasterIdLst>
  <p:notesMasterIdLst>
    <p:notesMasterId r:id="rId17"/>
  </p:notesMasterIdLst>
  <p:sldIdLst>
    <p:sldId id="278" r:id="rId4"/>
    <p:sldId id="279" r:id="rId5"/>
    <p:sldId id="320" r:id="rId6"/>
    <p:sldId id="342" r:id="rId7"/>
    <p:sldId id="336" r:id="rId8"/>
    <p:sldId id="337" r:id="rId9"/>
    <p:sldId id="338" r:id="rId10"/>
    <p:sldId id="339" r:id="rId11"/>
    <p:sldId id="341" r:id="rId12"/>
    <p:sldId id="344" r:id="rId13"/>
    <p:sldId id="323" r:id="rId14"/>
    <p:sldId id="345" r:id="rId15"/>
    <p:sldId id="325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8470"/>
    <a:srgbClr val="ED7D30"/>
    <a:srgbClr val="EBAC07"/>
    <a:srgbClr val="ECF5E7"/>
    <a:srgbClr val="FFF7E1"/>
    <a:srgbClr val="FCEBE0"/>
    <a:srgbClr val="FCF4F2"/>
    <a:srgbClr val="D6000F"/>
    <a:srgbClr val="C04F4D"/>
    <a:srgbClr val="7B7F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802" autoAdjust="0"/>
    <p:restoredTop sz="96534" autoAdjust="0"/>
  </p:normalViewPr>
  <p:slideViewPr>
    <p:cSldViewPr snapToGrid="0">
      <p:cViewPr varScale="1">
        <p:scale>
          <a:sx n="157" d="100"/>
          <a:sy n="157" d="100"/>
        </p:scale>
        <p:origin x="9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30CBCD-EC7C-4CF8-A03A-926D801A716E}" type="datetimeFigureOut">
              <a:rPr lang="zh-TW" altLang="en-US" smtClean="0"/>
              <a:t>2022/9/15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69DC1-35D8-4E07-9C53-312E667CE6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5537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排隊用餐分預點、沒有預點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取號但沒有預點餐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入席之後才點餐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，那內用單裡面就不會有，排隊單裡面沒有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排隊但放棄用餐佔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Queue</a:t>
            </a: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的總客戶數約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91%</a:t>
            </a: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-&gt; </a:t>
            </a: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新提供的資料應該會有棄票的註記</a:t>
            </a:r>
            <a:endParaRPr lang="en-US" altLang="zh-TW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另外一個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TABLE</a:t>
            </a: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，會有取票、取票狀態、入席資訊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69DC1-35D8-4E07-9C53-312E667CE631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524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排隊用餐分預點、沒有預點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取號但沒有預點餐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入席之後才點餐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，那內用單裡面就不會有，排隊單裡面沒有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排隊但放棄用餐佔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Queue</a:t>
            </a: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的總客戶數約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91%</a:t>
            </a: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-&gt; </a:t>
            </a: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新提供的資料應該會有棄票的註記</a:t>
            </a:r>
            <a:endParaRPr lang="en-US" altLang="zh-TW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另外一個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TABLE</a:t>
            </a: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，會有取票、取票狀態、入席資訊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69DC1-35D8-4E07-9C53-312E667CE631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2941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排隊用餐分預點、沒有預點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取號但沒有預點餐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入席之後才點餐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，那內用單裡面就不會有，排隊單裡面沒有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排隊但放棄用餐佔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Queue</a:t>
            </a: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的總客戶數約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91%</a:t>
            </a: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-&gt; </a:t>
            </a: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新提供的資料應該會有棄票的註記</a:t>
            </a:r>
            <a:endParaRPr lang="en-US" altLang="zh-TW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另外一個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TABLE</a:t>
            </a: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，會有取票、取票狀態、入席資訊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69DC1-35D8-4E07-9C53-312E667CE631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6076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69DC1-35D8-4E07-9C53-312E667CE631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8969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69DC1-35D8-4E07-9C53-312E667CE631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5366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69DC1-35D8-4E07-9C53-312E667CE631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3599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72" y="0"/>
            <a:ext cx="12210472" cy="6858000"/>
          </a:xfrm>
          <a:prstGeom prst="rect">
            <a:avLst/>
          </a:prstGeom>
        </p:spPr>
      </p:pic>
      <p:cxnSp>
        <p:nvCxnSpPr>
          <p:cNvPr id="5" name="直線接點 4"/>
          <p:cNvCxnSpPr/>
          <p:nvPr userDrawn="1"/>
        </p:nvCxnSpPr>
        <p:spPr>
          <a:xfrm>
            <a:off x="228136" y="157018"/>
            <a:ext cx="11705246" cy="18473"/>
          </a:xfrm>
          <a:prstGeom prst="line">
            <a:avLst/>
          </a:prstGeom>
          <a:noFill/>
          <a:ln w="28575" cap="flat" cmpd="sng" algn="ctr">
            <a:solidFill>
              <a:srgbClr val="D6000F"/>
            </a:solidFill>
            <a:prstDash val="solid"/>
            <a:miter lim="800000"/>
          </a:ln>
          <a:effectLst/>
        </p:spPr>
      </p:cxnSp>
      <p:cxnSp>
        <p:nvCxnSpPr>
          <p:cNvPr id="6" name="直線接點 5"/>
          <p:cNvCxnSpPr/>
          <p:nvPr userDrawn="1"/>
        </p:nvCxnSpPr>
        <p:spPr>
          <a:xfrm>
            <a:off x="228136" y="226294"/>
            <a:ext cx="11705246" cy="18473"/>
          </a:xfrm>
          <a:prstGeom prst="line">
            <a:avLst/>
          </a:prstGeom>
          <a:noFill/>
          <a:ln w="28575" cap="flat" cmpd="sng" algn="ctr">
            <a:solidFill>
              <a:srgbClr val="B69E60"/>
            </a:solidFill>
            <a:prstDash val="solid"/>
            <a:miter lim="800000"/>
          </a:ln>
          <a:effectLst/>
        </p:spPr>
      </p:cxnSp>
      <p:cxnSp>
        <p:nvCxnSpPr>
          <p:cNvPr id="8" name="直線接點 7"/>
          <p:cNvCxnSpPr/>
          <p:nvPr userDrawn="1"/>
        </p:nvCxnSpPr>
        <p:spPr>
          <a:xfrm flipV="1">
            <a:off x="228136" y="6668664"/>
            <a:ext cx="11705246" cy="18473"/>
          </a:xfrm>
          <a:prstGeom prst="line">
            <a:avLst/>
          </a:prstGeom>
          <a:noFill/>
          <a:ln w="28575" cap="flat" cmpd="sng" algn="ctr">
            <a:solidFill>
              <a:srgbClr val="D6000F"/>
            </a:solidFill>
            <a:prstDash val="solid"/>
            <a:miter lim="800000"/>
          </a:ln>
          <a:effectLst/>
        </p:spPr>
      </p:cxnSp>
      <p:cxnSp>
        <p:nvCxnSpPr>
          <p:cNvPr id="9" name="直線接點 8"/>
          <p:cNvCxnSpPr/>
          <p:nvPr userDrawn="1"/>
        </p:nvCxnSpPr>
        <p:spPr>
          <a:xfrm flipV="1">
            <a:off x="228136" y="6599388"/>
            <a:ext cx="11705246" cy="18473"/>
          </a:xfrm>
          <a:prstGeom prst="line">
            <a:avLst/>
          </a:prstGeom>
          <a:noFill/>
          <a:ln w="28575" cap="flat" cmpd="sng" algn="ctr">
            <a:solidFill>
              <a:srgbClr val="B69E60"/>
            </a:solidFill>
            <a:prstDash val="solid"/>
            <a:miter lim="800000"/>
          </a:ln>
          <a:effectLst/>
        </p:spPr>
      </p:cxn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45154" y="657149"/>
            <a:ext cx="891540" cy="20974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圖片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77" y="353988"/>
            <a:ext cx="9231016" cy="615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50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F78A-D2FF-4539-A082-3F1E5A0B67D3}" type="datetimeFigureOut">
              <a:rPr lang="zh-TW" altLang="en-US" smtClean="0"/>
              <a:t>2022/9/15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36FAD-1185-4D9C-9B4B-AB62F77A13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1579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F78A-D2FF-4539-A082-3F1E5A0B67D3}" type="datetimeFigureOut">
              <a:rPr lang="zh-TW" altLang="en-US" smtClean="0"/>
              <a:t>2022/9/15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36FAD-1185-4D9C-9B4B-AB62F77A13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0866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F78A-D2FF-4539-A082-3F1E5A0B67D3}" type="datetimeFigureOut">
              <a:rPr lang="zh-TW" altLang="en-US" smtClean="0"/>
              <a:t>2022/9/15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36FAD-1185-4D9C-9B4B-AB62F77A13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63179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F78A-D2FF-4539-A082-3F1E5A0B67D3}" type="datetimeFigureOut">
              <a:rPr lang="zh-TW" altLang="en-US" smtClean="0"/>
              <a:t>2022/9/15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36FAD-1185-4D9C-9B4B-AB62F77A13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21262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BF2B999D-9327-40AE-BE0C-C12B8FFF500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11703" y="834231"/>
            <a:ext cx="5191125" cy="5189538"/>
          </a:xfrm>
          <a:custGeom>
            <a:avLst/>
            <a:gdLst>
              <a:gd name="connsiteX0" fmla="*/ 0 w 5191125"/>
              <a:gd name="connsiteY0" fmla="*/ 0 h 5189538"/>
              <a:gd name="connsiteX1" fmla="*/ 5191125 w 5191125"/>
              <a:gd name="connsiteY1" fmla="*/ 0 h 5189538"/>
              <a:gd name="connsiteX2" fmla="*/ 5191125 w 5191125"/>
              <a:gd name="connsiteY2" fmla="*/ 5189538 h 5189538"/>
              <a:gd name="connsiteX3" fmla="*/ 0 w 5191125"/>
              <a:gd name="connsiteY3" fmla="*/ 5189538 h 5189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1125" h="5189538">
                <a:moveTo>
                  <a:pt x="0" y="0"/>
                </a:moveTo>
                <a:lnTo>
                  <a:pt x="5191125" y="0"/>
                </a:lnTo>
                <a:lnTo>
                  <a:pt x="5191125" y="5189538"/>
                </a:lnTo>
                <a:lnTo>
                  <a:pt x="0" y="51895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7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图片占位符 22">
            <a:extLst>
              <a:ext uri="{FF2B5EF4-FFF2-40B4-BE49-F238E27FC236}">
                <a16:creationId xmlns:a16="http://schemas.microsoft.com/office/drawing/2014/main" id="{6709EB43-6FE7-4F3E-9913-C14010E42E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10203" y="-1"/>
            <a:ext cx="6781799" cy="6858000"/>
          </a:xfrm>
          <a:custGeom>
            <a:avLst/>
            <a:gdLst>
              <a:gd name="connsiteX0" fmla="*/ 3163663 w 6781799"/>
              <a:gd name="connsiteY0" fmla="*/ 0 h 6858000"/>
              <a:gd name="connsiteX1" fmla="*/ 6781799 w 6781799"/>
              <a:gd name="connsiteY1" fmla="*/ 0 h 6858000"/>
              <a:gd name="connsiteX2" fmla="*/ 6781799 w 6781799"/>
              <a:gd name="connsiteY2" fmla="*/ 6858000 h 6858000"/>
              <a:gd name="connsiteX3" fmla="*/ 0 w 67817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81799" h="6858000">
                <a:moveTo>
                  <a:pt x="3163663" y="0"/>
                </a:moveTo>
                <a:lnTo>
                  <a:pt x="6781799" y="0"/>
                </a:lnTo>
                <a:lnTo>
                  <a:pt x="67817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393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度页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498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CEE42EF-96BF-4EB3-9B69-753C92920246}"/>
              </a:ext>
            </a:extLst>
          </p:cNvPr>
          <p:cNvSpPr/>
          <p:nvPr userDrawn="1"/>
        </p:nvSpPr>
        <p:spPr>
          <a:xfrm>
            <a:off x="3296910" y="162225"/>
            <a:ext cx="8893755" cy="360000"/>
          </a:xfrm>
          <a:prstGeom prst="rect">
            <a:avLst/>
          </a:prstGeom>
          <a:solidFill>
            <a:srgbClr val="D600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7" name="直線接點 6"/>
          <p:cNvCxnSpPr/>
          <p:nvPr userDrawn="1"/>
        </p:nvCxnSpPr>
        <p:spPr>
          <a:xfrm>
            <a:off x="3296910" y="577000"/>
            <a:ext cx="8893755" cy="0"/>
          </a:xfrm>
          <a:prstGeom prst="line">
            <a:avLst/>
          </a:prstGeom>
          <a:ln w="38100">
            <a:solidFill>
              <a:srgbClr val="B69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27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9CEE42EF-96BF-4EB3-9B69-753C92920246}"/>
              </a:ext>
            </a:extLst>
          </p:cNvPr>
          <p:cNvSpPr/>
          <p:nvPr userDrawn="1"/>
        </p:nvSpPr>
        <p:spPr>
          <a:xfrm>
            <a:off x="3296910" y="162225"/>
            <a:ext cx="8893755" cy="360000"/>
          </a:xfrm>
          <a:prstGeom prst="rect">
            <a:avLst/>
          </a:prstGeom>
          <a:solidFill>
            <a:srgbClr val="D600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8" name="直線接點 7"/>
          <p:cNvCxnSpPr/>
          <p:nvPr userDrawn="1"/>
        </p:nvCxnSpPr>
        <p:spPr>
          <a:xfrm>
            <a:off x="3296910" y="577000"/>
            <a:ext cx="8893755" cy="0"/>
          </a:xfrm>
          <a:prstGeom prst="line">
            <a:avLst/>
          </a:prstGeom>
          <a:ln w="38100">
            <a:solidFill>
              <a:srgbClr val="B69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14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9CEE42EF-96BF-4EB3-9B69-753C92920246}"/>
              </a:ext>
            </a:extLst>
          </p:cNvPr>
          <p:cNvSpPr/>
          <p:nvPr userDrawn="1"/>
        </p:nvSpPr>
        <p:spPr>
          <a:xfrm>
            <a:off x="3296910" y="162225"/>
            <a:ext cx="8893755" cy="360000"/>
          </a:xfrm>
          <a:prstGeom prst="rect">
            <a:avLst/>
          </a:prstGeom>
          <a:solidFill>
            <a:srgbClr val="D600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8" name="直線接點 7"/>
          <p:cNvCxnSpPr/>
          <p:nvPr userDrawn="1"/>
        </p:nvCxnSpPr>
        <p:spPr>
          <a:xfrm>
            <a:off x="3296910" y="577000"/>
            <a:ext cx="8893755" cy="0"/>
          </a:xfrm>
          <a:prstGeom prst="line">
            <a:avLst/>
          </a:prstGeom>
          <a:ln w="38100">
            <a:solidFill>
              <a:srgbClr val="B69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04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4" name="手繪多邊形 13"/>
          <p:cNvSpPr/>
          <p:nvPr userDrawn="1"/>
        </p:nvSpPr>
        <p:spPr>
          <a:xfrm rot="202342">
            <a:off x="2659664" y="-47583"/>
            <a:ext cx="2571681" cy="6987272"/>
          </a:xfrm>
          <a:custGeom>
            <a:avLst/>
            <a:gdLst>
              <a:gd name="connsiteX0" fmla="*/ 1856203 w 2571681"/>
              <a:gd name="connsiteY0" fmla="*/ 7995 h 6987272"/>
              <a:gd name="connsiteX1" fmla="*/ 1991888 w 2571681"/>
              <a:gd name="connsiteY1" fmla="*/ 0 h 6987272"/>
              <a:gd name="connsiteX2" fmla="*/ 2106381 w 2571681"/>
              <a:gd name="connsiteY2" fmla="*/ 239505 h 6987272"/>
              <a:gd name="connsiteX3" fmla="*/ 2571681 w 2571681"/>
              <a:gd name="connsiteY3" fmla="*/ 2473673 h 6987272"/>
              <a:gd name="connsiteX4" fmla="*/ 1763922 w 2571681"/>
              <a:gd name="connsiteY4" fmla="*/ 5366834 h 6987272"/>
              <a:gd name="connsiteX5" fmla="*/ 1652088 w 2571681"/>
              <a:gd name="connsiteY5" fmla="*/ 5541278 h 6987272"/>
              <a:gd name="connsiteX6" fmla="*/ 1652088 w 2571681"/>
              <a:gd name="connsiteY6" fmla="*/ 5563843 h 6987272"/>
              <a:gd name="connsiteX7" fmla="*/ 1629242 w 2571681"/>
              <a:gd name="connsiteY7" fmla="*/ 5599480 h 6987272"/>
              <a:gd name="connsiteX8" fmla="*/ 340943 w 2571681"/>
              <a:gd name="connsiteY8" fmla="*/ 6950973 h 6987272"/>
              <a:gd name="connsiteX9" fmla="*/ 316091 w 2571681"/>
              <a:gd name="connsiteY9" fmla="*/ 6968646 h 6987272"/>
              <a:gd name="connsiteX10" fmla="*/ 0 w 2571681"/>
              <a:gd name="connsiteY10" fmla="*/ 6987272 h 6987272"/>
              <a:gd name="connsiteX11" fmla="*/ 51045 w 2571681"/>
              <a:gd name="connsiteY11" fmla="*/ 6950973 h 6987272"/>
              <a:gd name="connsiteX12" fmla="*/ 182564 w 2571681"/>
              <a:gd name="connsiteY12" fmla="*/ 6847620 h 6987272"/>
              <a:gd name="connsiteX13" fmla="*/ 187301 w 2571681"/>
              <a:gd name="connsiteY13" fmla="*/ 6844943 h 6987272"/>
              <a:gd name="connsiteX14" fmla="*/ 2389692 w 2571681"/>
              <a:gd name="connsiteY14" fmla="*/ 2464191 h 6987272"/>
              <a:gd name="connsiteX15" fmla="*/ 1920432 w 2571681"/>
              <a:gd name="connsiteY15" fmla="*/ 147627 h 698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71681" h="6987272">
                <a:moveTo>
                  <a:pt x="1856203" y="7995"/>
                </a:moveTo>
                <a:lnTo>
                  <a:pt x="1991888" y="0"/>
                </a:lnTo>
                <a:lnTo>
                  <a:pt x="2106381" y="239505"/>
                </a:lnTo>
                <a:cubicBezTo>
                  <a:pt x="2405646" y="923576"/>
                  <a:pt x="2571681" y="1679235"/>
                  <a:pt x="2571681" y="2473673"/>
                </a:cubicBezTo>
                <a:cubicBezTo>
                  <a:pt x="2571681" y="3532925"/>
                  <a:pt x="2276507" y="4523234"/>
                  <a:pt x="1763922" y="5366834"/>
                </a:cubicBezTo>
                <a:lnTo>
                  <a:pt x="1652088" y="5541278"/>
                </a:lnTo>
                <a:lnTo>
                  <a:pt x="1652088" y="5563843"/>
                </a:lnTo>
                <a:lnTo>
                  <a:pt x="1629242" y="5599480"/>
                </a:lnTo>
                <a:cubicBezTo>
                  <a:pt x="1278306" y="6118933"/>
                  <a:pt x="842194" y="6576110"/>
                  <a:pt x="340943" y="6950973"/>
                </a:cubicBezTo>
                <a:lnTo>
                  <a:pt x="316091" y="6968646"/>
                </a:lnTo>
                <a:lnTo>
                  <a:pt x="0" y="6987272"/>
                </a:lnTo>
                <a:lnTo>
                  <a:pt x="51045" y="6950973"/>
                </a:lnTo>
                <a:lnTo>
                  <a:pt x="182564" y="6847620"/>
                </a:lnTo>
                <a:lnTo>
                  <a:pt x="187301" y="6844943"/>
                </a:lnTo>
                <a:cubicBezTo>
                  <a:pt x="1490435" y="6060050"/>
                  <a:pt x="2389692" y="4393391"/>
                  <a:pt x="2389692" y="2464191"/>
                </a:cubicBezTo>
                <a:cubicBezTo>
                  <a:pt x="2389692" y="1625409"/>
                  <a:pt x="2219700" y="836256"/>
                  <a:pt x="1920432" y="147627"/>
                </a:cubicBezTo>
                <a:close/>
              </a:path>
            </a:pathLst>
          </a:custGeom>
          <a:solidFill>
            <a:srgbClr val="B69E6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手繪多邊形 15"/>
          <p:cNvSpPr/>
          <p:nvPr userDrawn="1"/>
        </p:nvSpPr>
        <p:spPr>
          <a:xfrm rot="1683951">
            <a:off x="3361407" y="40481"/>
            <a:ext cx="2022987" cy="7076000"/>
          </a:xfrm>
          <a:custGeom>
            <a:avLst/>
            <a:gdLst>
              <a:gd name="connsiteX0" fmla="*/ 41173 w 2022987"/>
              <a:gd name="connsiteY0" fmla="*/ 0 h 7076000"/>
              <a:gd name="connsiteX1" fmla="*/ 44783 w 2022987"/>
              <a:gd name="connsiteY1" fmla="*/ 1484 h 7076000"/>
              <a:gd name="connsiteX2" fmla="*/ 2022987 w 2022987"/>
              <a:gd name="connsiteY2" fmla="*/ 4299173 h 7076000"/>
              <a:gd name="connsiteX3" fmla="*/ 1542157 w 2022987"/>
              <a:gd name="connsiteY3" fmla="*/ 6815166 h 7076000"/>
              <a:gd name="connsiteX4" fmla="*/ 1444633 w 2022987"/>
              <a:gd name="connsiteY4" fmla="*/ 7023616 h 7076000"/>
              <a:gd name="connsiteX5" fmla="*/ 1346384 w 2022987"/>
              <a:gd name="connsiteY5" fmla="*/ 7076000 h 7076000"/>
              <a:gd name="connsiteX6" fmla="*/ 1493966 w 2022987"/>
              <a:gd name="connsiteY6" fmla="*/ 6747404 h 7076000"/>
              <a:gd name="connsiteX7" fmla="*/ 1946708 w 2022987"/>
              <a:gd name="connsiteY7" fmla="*/ 4299173 h 7076000"/>
              <a:gd name="connsiteX8" fmla="*/ 75014 w 2022987"/>
              <a:gd name="connsiteY8" fmla="*/ 58210 h 7076000"/>
              <a:gd name="connsiteX9" fmla="*/ 0 w 2022987"/>
              <a:gd name="connsiteY9" fmla="*/ 21953 h 70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22987" h="7076000">
                <a:moveTo>
                  <a:pt x="41173" y="0"/>
                </a:moveTo>
                <a:lnTo>
                  <a:pt x="44783" y="1484"/>
                </a:lnTo>
                <a:cubicBezTo>
                  <a:pt x="1190855" y="571236"/>
                  <a:pt x="2022987" y="2279882"/>
                  <a:pt x="2022987" y="4299173"/>
                </a:cubicBezTo>
                <a:cubicBezTo>
                  <a:pt x="2022987" y="5231154"/>
                  <a:pt x="1845728" y="6096961"/>
                  <a:pt x="1542157" y="6815166"/>
                </a:cubicBezTo>
                <a:lnTo>
                  <a:pt x="1444633" y="7023616"/>
                </a:lnTo>
                <a:lnTo>
                  <a:pt x="1346384" y="7076000"/>
                </a:lnTo>
                <a:lnTo>
                  <a:pt x="1493966" y="6747404"/>
                </a:lnTo>
                <a:cubicBezTo>
                  <a:pt x="1780354" y="6042784"/>
                  <a:pt x="1946708" y="5202029"/>
                  <a:pt x="1946708" y="4299173"/>
                </a:cubicBezTo>
                <a:cubicBezTo>
                  <a:pt x="1946708" y="2342985"/>
                  <a:pt x="1165771" y="678330"/>
                  <a:pt x="75014" y="58210"/>
                </a:cubicBezTo>
                <a:lnTo>
                  <a:pt x="0" y="21953"/>
                </a:lnTo>
                <a:close/>
              </a:path>
            </a:pathLst>
          </a:custGeom>
          <a:solidFill>
            <a:srgbClr val="D600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grpSp>
        <p:nvGrpSpPr>
          <p:cNvPr id="19" name="群組 18"/>
          <p:cNvGrpSpPr/>
          <p:nvPr userDrawn="1"/>
        </p:nvGrpSpPr>
        <p:grpSpPr>
          <a:xfrm rot="5400000">
            <a:off x="8706554" y="3397801"/>
            <a:ext cx="6660000" cy="87749"/>
            <a:chOff x="228136" y="157018"/>
            <a:chExt cx="11705246" cy="87749"/>
          </a:xfrm>
        </p:grpSpPr>
        <p:cxnSp>
          <p:nvCxnSpPr>
            <p:cNvPr id="20" name="直線接點 19"/>
            <p:cNvCxnSpPr/>
            <p:nvPr/>
          </p:nvCxnSpPr>
          <p:spPr>
            <a:xfrm>
              <a:off x="228136" y="157018"/>
              <a:ext cx="11705246" cy="18473"/>
            </a:xfrm>
            <a:prstGeom prst="line">
              <a:avLst/>
            </a:prstGeom>
            <a:noFill/>
            <a:ln w="28575" cap="flat" cmpd="sng" algn="ctr">
              <a:solidFill>
                <a:srgbClr val="D6000F"/>
              </a:solidFill>
              <a:prstDash val="solid"/>
              <a:miter lim="800000"/>
            </a:ln>
            <a:effectLst/>
          </p:spPr>
        </p:cxnSp>
        <p:cxnSp>
          <p:nvCxnSpPr>
            <p:cNvPr id="21" name="直線接點 20"/>
            <p:cNvCxnSpPr/>
            <p:nvPr/>
          </p:nvCxnSpPr>
          <p:spPr>
            <a:xfrm>
              <a:off x="228136" y="226294"/>
              <a:ext cx="11705246" cy="18473"/>
            </a:xfrm>
            <a:prstGeom prst="line">
              <a:avLst/>
            </a:prstGeom>
            <a:noFill/>
            <a:ln w="28575" cap="flat" cmpd="sng" algn="ctr">
              <a:solidFill>
                <a:srgbClr val="B69E60"/>
              </a:solidFill>
              <a:prstDash val="solid"/>
              <a:miter lim="800000"/>
            </a:ln>
            <a:effectLst/>
          </p:spPr>
        </p:cxnSp>
      </p:grpSp>
      <p:pic>
        <p:nvPicPr>
          <p:cNvPr id="25" name="圖片 2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011175" y="82225"/>
            <a:ext cx="5940256" cy="5952756"/>
          </a:xfrm>
          <a:custGeom>
            <a:avLst/>
            <a:gdLst>
              <a:gd name="connsiteX0" fmla="*/ 0 w 5940256"/>
              <a:gd name="connsiteY0" fmla="*/ 0 h 5952756"/>
              <a:gd name="connsiteX1" fmla="*/ 5940256 w 5940256"/>
              <a:gd name="connsiteY1" fmla="*/ 0 h 5952756"/>
              <a:gd name="connsiteX2" fmla="*/ 5940256 w 5940256"/>
              <a:gd name="connsiteY2" fmla="*/ 5952756 h 5952756"/>
              <a:gd name="connsiteX3" fmla="*/ 1001939 w 5940256"/>
              <a:gd name="connsiteY3" fmla="*/ 5952756 h 5952756"/>
              <a:gd name="connsiteX4" fmla="*/ 1001939 w 5940256"/>
              <a:gd name="connsiteY4" fmla="*/ 242747 h 5952756"/>
              <a:gd name="connsiteX5" fmla="*/ 0 w 5940256"/>
              <a:gd name="connsiteY5" fmla="*/ 242747 h 5952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40256" h="5952756">
                <a:moveTo>
                  <a:pt x="0" y="0"/>
                </a:moveTo>
                <a:lnTo>
                  <a:pt x="5940256" y="0"/>
                </a:lnTo>
                <a:lnTo>
                  <a:pt x="5940256" y="5952756"/>
                </a:lnTo>
                <a:lnTo>
                  <a:pt x="1001939" y="5952756"/>
                </a:lnTo>
                <a:lnTo>
                  <a:pt x="1001939" y="242747"/>
                </a:lnTo>
                <a:lnTo>
                  <a:pt x="0" y="24274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438130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 userDrawn="1"/>
        </p:nvPicPr>
        <p:blipFill rotWithShape="1">
          <a:blip r:embed="rId2"/>
          <a:srcRect l="274"/>
          <a:stretch/>
        </p:blipFill>
        <p:spPr>
          <a:xfrm>
            <a:off x="-9144" y="3661411"/>
            <a:ext cx="12201144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1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659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2AC36-4A62-45BA-A186-3C04A6B7A155}" type="datetimeFigureOut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2022/9/15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98EE81-0E9E-4E67-B4FB-69491F6036DD}" type="slidenum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0309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2AC36-4A62-45BA-A186-3C04A6B7A155}" type="datetimeFigureOut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2022/9/15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98EE81-0E9E-4E67-B4FB-69491F6036DD}" type="slidenum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48140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2AC36-4A62-45BA-A186-3C04A6B7A155}" type="datetimeFigureOut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2022/9/15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98EE81-0E9E-4E67-B4FB-69491F6036DD}" type="slidenum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08065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2AC36-4A62-45BA-A186-3C04A6B7A155}" type="datetimeFigureOut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2022/9/15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98EE81-0E9E-4E67-B4FB-69491F6036DD}" type="slidenum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59850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2AC36-4A62-45BA-A186-3C04A6B7A155}" type="datetimeFigureOut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2022/9/15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98EE81-0E9E-4E67-B4FB-69491F6036DD}" type="slidenum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19322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2AC36-4A62-45BA-A186-3C04A6B7A155}" type="datetimeFigureOut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2022/9/15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98EE81-0E9E-4E67-B4FB-69491F6036DD}" type="slidenum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48686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2AC36-4A62-45BA-A186-3C04A6B7A155}" type="datetimeFigureOut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2022/9/15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98EE81-0E9E-4E67-B4FB-69491F6036DD}" type="slidenum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10945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2AC36-4A62-45BA-A186-3C04A6B7A155}" type="datetimeFigureOut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2022/9/15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98EE81-0E9E-4E67-B4FB-69491F6036DD}" type="slidenum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3180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 rotWithShape="1">
          <a:blip r:embed="rId2"/>
          <a:srcRect l="274"/>
          <a:stretch/>
        </p:blipFill>
        <p:spPr>
          <a:xfrm>
            <a:off x="-9144" y="3670647"/>
            <a:ext cx="12201144" cy="3200400"/>
          </a:xfrm>
          <a:prstGeom prst="rect">
            <a:avLst/>
          </a:prstGeom>
        </p:spPr>
      </p:pic>
      <p:cxnSp>
        <p:nvCxnSpPr>
          <p:cNvPr id="3" name="直線接點 2"/>
          <p:cNvCxnSpPr/>
          <p:nvPr userDrawn="1"/>
        </p:nvCxnSpPr>
        <p:spPr>
          <a:xfrm>
            <a:off x="228136" y="93010"/>
            <a:ext cx="11705246" cy="18473"/>
          </a:xfrm>
          <a:prstGeom prst="line">
            <a:avLst/>
          </a:prstGeom>
          <a:noFill/>
          <a:ln w="28575" cap="flat" cmpd="sng" algn="ctr">
            <a:solidFill>
              <a:srgbClr val="D6000F"/>
            </a:solidFill>
            <a:prstDash val="solid"/>
            <a:miter lim="800000"/>
          </a:ln>
          <a:effectLst/>
        </p:spPr>
      </p:cxnSp>
      <p:cxnSp>
        <p:nvCxnSpPr>
          <p:cNvPr id="4" name="直線接點 3"/>
          <p:cNvCxnSpPr/>
          <p:nvPr userDrawn="1"/>
        </p:nvCxnSpPr>
        <p:spPr>
          <a:xfrm>
            <a:off x="228136" y="162286"/>
            <a:ext cx="11705246" cy="18473"/>
          </a:xfrm>
          <a:prstGeom prst="line">
            <a:avLst/>
          </a:prstGeom>
          <a:noFill/>
          <a:ln w="28575" cap="flat" cmpd="sng" algn="ctr">
            <a:solidFill>
              <a:srgbClr val="B69E6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729656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2AC36-4A62-45BA-A186-3C04A6B7A155}" type="datetimeFigureOut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2022/9/15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98EE81-0E9E-4E67-B4FB-69491F6036DD}" type="slidenum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93828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2AC36-4A62-45BA-A186-3C04A6B7A155}" type="datetimeFigureOut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2022/9/15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98EE81-0E9E-4E67-B4FB-69491F6036DD}" type="slidenum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38830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2AC36-4A62-45BA-A186-3C04A6B7A155}" type="datetimeFigureOut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2022/9/15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98EE81-0E9E-4E67-B4FB-69491F6036DD}" type="slidenum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3322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 userDrawn="1"/>
        </p:nvGrpSpPr>
        <p:grpSpPr>
          <a:xfrm>
            <a:off x="5659672" y="147874"/>
            <a:ext cx="6408000" cy="87749"/>
            <a:chOff x="5659672" y="147874"/>
            <a:chExt cx="6408000" cy="87749"/>
          </a:xfrm>
        </p:grpSpPr>
        <p:cxnSp>
          <p:nvCxnSpPr>
            <p:cNvPr id="6" name="直線接點 5"/>
            <p:cNvCxnSpPr/>
            <p:nvPr/>
          </p:nvCxnSpPr>
          <p:spPr>
            <a:xfrm>
              <a:off x="5659672" y="147874"/>
              <a:ext cx="6408000" cy="18473"/>
            </a:xfrm>
            <a:prstGeom prst="line">
              <a:avLst/>
            </a:prstGeom>
            <a:noFill/>
            <a:ln w="28575" cap="flat" cmpd="sng" algn="ctr">
              <a:solidFill>
                <a:srgbClr val="D6000F"/>
              </a:solidFill>
              <a:prstDash val="solid"/>
              <a:miter lim="800000"/>
            </a:ln>
            <a:effectLst/>
          </p:spPr>
        </p:cxnSp>
        <p:cxnSp>
          <p:nvCxnSpPr>
            <p:cNvPr id="7" name="直線接點 6"/>
            <p:cNvCxnSpPr/>
            <p:nvPr/>
          </p:nvCxnSpPr>
          <p:spPr>
            <a:xfrm>
              <a:off x="5659672" y="217150"/>
              <a:ext cx="6408000" cy="18473"/>
            </a:xfrm>
            <a:prstGeom prst="line">
              <a:avLst/>
            </a:prstGeom>
            <a:noFill/>
            <a:ln w="28575" cap="flat" cmpd="sng" algn="ctr">
              <a:solidFill>
                <a:srgbClr val="B69E60"/>
              </a:solidFill>
              <a:prstDash val="solid"/>
              <a:miter lim="800000"/>
            </a:ln>
            <a:effectLst/>
          </p:spPr>
        </p:cxnSp>
      </p:grpSp>
      <p:sp>
        <p:nvSpPr>
          <p:cNvPr id="14" name="手繪多邊形 13"/>
          <p:cNvSpPr/>
          <p:nvPr userDrawn="1"/>
        </p:nvSpPr>
        <p:spPr>
          <a:xfrm>
            <a:off x="274320" y="-26508"/>
            <a:ext cx="5303520" cy="785460"/>
          </a:xfrm>
          <a:custGeom>
            <a:avLst/>
            <a:gdLst>
              <a:gd name="connsiteX0" fmla="*/ 10891 w 5303520"/>
              <a:gd name="connsiteY0" fmla="*/ 0 h 785460"/>
              <a:gd name="connsiteX1" fmla="*/ 5292630 w 5303520"/>
              <a:gd name="connsiteY1" fmla="*/ 0 h 785460"/>
              <a:gd name="connsiteX2" fmla="*/ 5303520 w 5303520"/>
              <a:gd name="connsiteY2" fmla="*/ 53943 h 785460"/>
              <a:gd name="connsiteX3" fmla="*/ 5303520 w 5303520"/>
              <a:gd name="connsiteY3" fmla="*/ 639153 h 785460"/>
              <a:gd name="connsiteX4" fmla="*/ 5157213 w 5303520"/>
              <a:gd name="connsiteY4" fmla="*/ 785460 h 785460"/>
              <a:gd name="connsiteX5" fmla="*/ 146307 w 5303520"/>
              <a:gd name="connsiteY5" fmla="*/ 785460 h 785460"/>
              <a:gd name="connsiteX6" fmla="*/ 0 w 5303520"/>
              <a:gd name="connsiteY6" fmla="*/ 639153 h 785460"/>
              <a:gd name="connsiteX7" fmla="*/ 0 w 5303520"/>
              <a:gd name="connsiteY7" fmla="*/ 53943 h 785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03520" h="785460">
                <a:moveTo>
                  <a:pt x="10891" y="0"/>
                </a:moveTo>
                <a:lnTo>
                  <a:pt x="5292630" y="0"/>
                </a:lnTo>
                <a:lnTo>
                  <a:pt x="5303520" y="53943"/>
                </a:lnTo>
                <a:lnTo>
                  <a:pt x="5303520" y="639153"/>
                </a:lnTo>
                <a:cubicBezTo>
                  <a:pt x="5303520" y="719956"/>
                  <a:pt x="5238016" y="785460"/>
                  <a:pt x="5157213" y="785460"/>
                </a:cubicBezTo>
                <a:lnTo>
                  <a:pt x="146307" y="785460"/>
                </a:lnTo>
                <a:cubicBezTo>
                  <a:pt x="65504" y="785460"/>
                  <a:pt x="0" y="719956"/>
                  <a:pt x="0" y="639153"/>
                </a:cubicBezTo>
                <a:lnTo>
                  <a:pt x="0" y="53943"/>
                </a:lnTo>
                <a:close/>
              </a:path>
            </a:pathLst>
          </a:custGeom>
          <a:solidFill>
            <a:srgbClr val="D6000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1" name="群組 10"/>
          <p:cNvGrpSpPr/>
          <p:nvPr userDrawn="1"/>
        </p:nvGrpSpPr>
        <p:grpSpPr>
          <a:xfrm>
            <a:off x="74757" y="143251"/>
            <a:ext cx="144000" cy="85323"/>
            <a:chOff x="83901" y="143251"/>
            <a:chExt cx="144000" cy="85323"/>
          </a:xfrm>
        </p:grpSpPr>
        <p:cxnSp>
          <p:nvCxnSpPr>
            <p:cNvPr id="12" name="直線接點 11"/>
            <p:cNvCxnSpPr/>
            <p:nvPr/>
          </p:nvCxnSpPr>
          <p:spPr>
            <a:xfrm rot="21120000">
              <a:off x="83901" y="143251"/>
              <a:ext cx="144000" cy="18473"/>
            </a:xfrm>
            <a:prstGeom prst="line">
              <a:avLst/>
            </a:prstGeom>
            <a:noFill/>
            <a:ln w="28575" cap="flat" cmpd="sng" algn="ctr">
              <a:solidFill>
                <a:srgbClr val="D6000F"/>
              </a:solidFill>
              <a:prstDash val="solid"/>
              <a:miter lim="800000"/>
            </a:ln>
            <a:effectLst/>
          </p:spPr>
        </p:cxnSp>
        <p:cxnSp>
          <p:nvCxnSpPr>
            <p:cNvPr id="13" name="直線接點 12"/>
            <p:cNvCxnSpPr/>
            <p:nvPr/>
          </p:nvCxnSpPr>
          <p:spPr>
            <a:xfrm rot="21120000">
              <a:off x="83901" y="210101"/>
              <a:ext cx="144000" cy="18473"/>
            </a:xfrm>
            <a:prstGeom prst="line">
              <a:avLst/>
            </a:prstGeom>
            <a:noFill/>
            <a:ln w="28575" cap="flat" cmpd="sng" algn="ctr">
              <a:solidFill>
                <a:srgbClr val="B69E60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852675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 userDrawn="1"/>
        </p:nvGrpSpPr>
        <p:grpSpPr>
          <a:xfrm>
            <a:off x="5659672" y="147874"/>
            <a:ext cx="6408000" cy="87749"/>
            <a:chOff x="5659672" y="147874"/>
            <a:chExt cx="6408000" cy="87749"/>
          </a:xfrm>
        </p:grpSpPr>
        <p:cxnSp>
          <p:nvCxnSpPr>
            <p:cNvPr id="6" name="直線接點 5"/>
            <p:cNvCxnSpPr/>
            <p:nvPr/>
          </p:nvCxnSpPr>
          <p:spPr>
            <a:xfrm>
              <a:off x="5659672" y="147874"/>
              <a:ext cx="6408000" cy="18473"/>
            </a:xfrm>
            <a:prstGeom prst="line">
              <a:avLst/>
            </a:prstGeom>
            <a:noFill/>
            <a:ln w="28575" cap="flat" cmpd="sng" algn="ctr">
              <a:solidFill>
                <a:srgbClr val="D6000F"/>
              </a:solidFill>
              <a:prstDash val="solid"/>
              <a:miter lim="800000"/>
            </a:ln>
            <a:effectLst/>
          </p:spPr>
        </p:cxnSp>
        <p:cxnSp>
          <p:nvCxnSpPr>
            <p:cNvPr id="7" name="直線接點 6"/>
            <p:cNvCxnSpPr/>
            <p:nvPr/>
          </p:nvCxnSpPr>
          <p:spPr>
            <a:xfrm>
              <a:off x="5659672" y="217150"/>
              <a:ext cx="6408000" cy="18473"/>
            </a:xfrm>
            <a:prstGeom prst="line">
              <a:avLst/>
            </a:prstGeom>
            <a:noFill/>
            <a:ln w="28575" cap="flat" cmpd="sng" algn="ctr">
              <a:solidFill>
                <a:srgbClr val="B69E60"/>
              </a:solidFill>
              <a:prstDash val="solid"/>
              <a:miter lim="800000"/>
            </a:ln>
            <a:effectLst/>
          </p:spPr>
        </p:cxnSp>
      </p:grpSp>
      <p:sp>
        <p:nvSpPr>
          <p:cNvPr id="14" name="手繪多邊形 13"/>
          <p:cNvSpPr/>
          <p:nvPr userDrawn="1"/>
        </p:nvSpPr>
        <p:spPr>
          <a:xfrm>
            <a:off x="274320" y="-26508"/>
            <a:ext cx="5303520" cy="785460"/>
          </a:xfrm>
          <a:custGeom>
            <a:avLst/>
            <a:gdLst>
              <a:gd name="connsiteX0" fmla="*/ 10891 w 5303520"/>
              <a:gd name="connsiteY0" fmla="*/ 0 h 785460"/>
              <a:gd name="connsiteX1" fmla="*/ 5292630 w 5303520"/>
              <a:gd name="connsiteY1" fmla="*/ 0 h 785460"/>
              <a:gd name="connsiteX2" fmla="*/ 5303520 w 5303520"/>
              <a:gd name="connsiteY2" fmla="*/ 53943 h 785460"/>
              <a:gd name="connsiteX3" fmla="*/ 5303520 w 5303520"/>
              <a:gd name="connsiteY3" fmla="*/ 639153 h 785460"/>
              <a:gd name="connsiteX4" fmla="*/ 5157213 w 5303520"/>
              <a:gd name="connsiteY4" fmla="*/ 785460 h 785460"/>
              <a:gd name="connsiteX5" fmla="*/ 146307 w 5303520"/>
              <a:gd name="connsiteY5" fmla="*/ 785460 h 785460"/>
              <a:gd name="connsiteX6" fmla="*/ 0 w 5303520"/>
              <a:gd name="connsiteY6" fmla="*/ 639153 h 785460"/>
              <a:gd name="connsiteX7" fmla="*/ 0 w 5303520"/>
              <a:gd name="connsiteY7" fmla="*/ 53943 h 785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03520" h="785460">
                <a:moveTo>
                  <a:pt x="10891" y="0"/>
                </a:moveTo>
                <a:lnTo>
                  <a:pt x="5292630" y="0"/>
                </a:lnTo>
                <a:lnTo>
                  <a:pt x="5303520" y="53943"/>
                </a:lnTo>
                <a:lnTo>
                  <a:pt x="5303520" y="639153"/>
                </a:lnTo>
                <a:cubicBezTo>
                  <a:pt x="5303520" y="719956"/>
                  <a:pt x="5238016" y="785460"/>
                  <a:pt x="5157213" y="785460"/>
                </a:cubicBezTo>
                <a:lnTo>
                  <a:pt x="146307" y="785460"/>
                </a:lnTo>
                <a:cubicBezTo>
                  <a:pt x="65504" y="785460"/>
                  <a:pt x="0" y="719956"/>
                  <a:pt x="0" y="639153"/>
                </a:cubicBezTo>
                <a:lnTo>
                  <a:pt x="0" y="53943"/>
                </a:lnTo>
                <a:close/>
              </a:path>
            </a:pathLst>
          </a:custGeom>
          <a:solidFill>
            <a:srgbClr val="D6000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1" name="群組 10"/>
          <p:cNvGrpSpPr/>
          <p:nvPr userDrawn="1"/>
        </p:nvGrpSpPr>
        <p:grpSpPr>
          <a:xfrm>
            <a:off x="74757" y="143251"/>
            <a:ext cx="144000" cy="85323"/>
            <a:chOff x="83901" y="143251"/>
            <a:chExt cx="144000" cy="85323"/>
          </a:xfrm>
        </p:grpSpPr>
        <p:cxnSp>
          <p:nvCxnSpPr>
            <p:cNvPr id="12" name="直線接點 11"/>
            <p:cNvCxnSpPr/>
            <p:nvPr/>
          </p:nvCxnSpPr>
          <p:spPr>
            <a:xfrm rot="21120000">
              <a:off x="83901" y="143251"/>
              <a:ext cx="144000" cy="18473"/>
            </a:xfrm>
            <a:prstGeom prst="line">
              <a:avLst/>
            </a:prstGeom>
            <a:noFill/>
            <a:ln w="28575" cap="flat" cmpd="sng" algn="ctr">
              <a:solidFill>
                <a:srgbClr val="D6000F"/>
              </a:solidFill>
              <a:prstDash val="solid"/>
              <a:miter lim="800000"/>
            </a:ln>
            <a:effectLst/>
          </p:spPr>
        </p:cxnSp>
        <p:cxnSp>
          <p:nvCxnSpPr>
            <p:cNvPr id="13" name="直線接點 12"/>
            <p:cNvCxnSpPr/>
            <p:nvPr/>
          </p:nvCxnSpPr>
          <p:spPr>
            <a:xfrm rot="21120000">
              <a:off x="83901" y="210101"/>
              <a:ext cx="144000" cy="18473"/>
            </a:xfrm>
            <a:prstGeom prst="line">
              <a:avLst/>
            </a:prstGeom>
            <a:noFill/>
            <a:ln w="28575" cap="flat" cmpd="sng" algn="ctr">
              <a:solidFill>
                <a:srgbClr val="B69E60"/>
              </a:solidFill>
              <a:prstDash val="solid"/>
              <a:miter lim="800000"/>
            </a:ln>
            <a:effectLst/>
          </p:spPr>
        </p:cxnSp>
      </p:grpSp>
      <p:pic>
        <p:nvPicPr>
          <p:cNvPr id="4" name="圖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77133"/>
            <a:ext cx="12223528" cy="3778853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29802" y="6203233"/>
            <a:ext cx="762762" cy="37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99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F78A-D2FF-4539-A082-3F1E5A0B67D3}" type="datetimeFigureOut">
              <a:rPr lang="zh-TW" altLang="en-US" smtClean="0"/>
              <a:t>2022/9/15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36FAD-1185-4D9C-9B4B-AB62F77A13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770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F78A-D2FF-4539-A082-3F1E5A0B67D3}" type="datetimeFigureOut">
              <a:rPr lang="zh-TW" altLang="en-US" smtClean="0"/>
              <a:t>2022/9/15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36FAD-1185-4D9C-9B4B-AB62F77A13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7832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F78A-D2FF-4539-A082-3F1E5A0B67D3}" type="datetimeFigureOut">
              <a:rPr lang="zh-TW" altLang="en-US" smtClean="0"/>
              <a:t>2022/9/15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36FAD-1185-4D9C-9B4B-AB62F77A13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1806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F78A-D2FF-4539-A082-3F1E5A0B67D3}" type="datetimeFigureOut">
              <a:rPr lang="zh-TW" altLang="en-US" smtClean="0"/>
              <a:t>2022/9/15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36FAD-1185-4D9C-9B4B-AB62F77A13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6138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A6F78A-D2FF-4539-A082-3F1E5A0B67D3}" type="datetimeFigureOut">
              <a:rPr lang="zh-TW" altLang="en-US" smtClean="0"/>
              <a:t>2022/9/15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336FAD-1185-4D9C-9B4B-AB62F77A13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4101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81" r:id="rId4"/>
    <p:sldLayoutId id="2147483682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3475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" y="0"/>
            <a:ext cx="12186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491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0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26F5D3D6-8143-4B49-AB53-8C6C9DB705BD}"/>
              </a:ext>
            </a:extLst>
          </p:cNvPr>
          <p:cNvSpPr/>
          <p:nvPr/>
        </p:nvSpPr>
        <p:spPr>
          <a:xfrm>
            <a:off x="5015346" y="3166937"/>
            <a:ext cx="6785156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300"/>
              </a:spcBef>
            </a:pPr>
            <a:r>
              <a:rPr lang="zh-TW" altLang="en-US" sz="4800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來店用餐</a:t>
            </a:r>
            <a:endParaRPr lang="en-US" altLang="zh-TW" sz="4800" b="1" spc="1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Lato Heavy" panose="020F0902020204030203" pitchFamily="34" charset="0"/>
              <a:sym typeface="Source Han Sans K Medium" panose="020B0600000000000000" pitchFamily="34" charset="-128"/>
            </a:endParaRPr>
          </a:p>
          <a:p>
            <a:pPr algn="r">
              <a:spcBef>
                <a:spcPts val="300"/>
              </a:spcBef>
            </a:pPr>
            <a:r>
              <a:rPr lang="zh-TW" altLang="en-US" sz="4800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現場等候時間預測</a:t>
            </a:r>
            <a:endParaRPr lang="id-ID" sz="4800" b="1" spc="1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Lato Heavy" panose="020F0902020204030203" pitchFamily="34" charset="0"/>
              <a:sym typeface="Source Han Sans K Medium" panose="020B0600000000000000" pitchFamily="34" charset="-128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175792" y="4775070"/>
            <a:ext cx="3624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TW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【</a:t>
            </a:r>
            <a:r>
              <a:rPr lang="zh-TW" altLang="en-US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不知名</a:t>
            </a:r>
            <a:r>
              <a:rPr lang="en-US" altLang="zh-TW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】</a:t>
            </a:r>
            <a:r>
              <a:rPr lang="zh-TW" altLang="en-US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團隊 ． </a:t>
            </a:r>
            <a:r>
              <a:rPr lang="en-US" altLang="zh-TW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2022.09.15</a:t>
            </a:r>
            <a:endParaRPr lang="en-US" altLang="zh-TW" dirty="0">
              <a:solidFill>
                <a:srgbClr val="000000"/>
              </a:solidFill>
              <a:latin typeface="Arial"/>
              <a:ea typeface="微软雅黑"/>
              <a:sym typeface="Source Han Sans K Medium" panose="020B06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9414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FD6A64E3-AB5E-D9A9-A6F6-12E2D3E336F0}"/>
              </a:ext>
            </a:extLst>
          </p:cNvPr>
          <p:cNvGrpSpPr/>
          <p:nvPr/>
        </p:nvGrpSpPr>
        <p:grpSpPr>
          <a:xfrm>
            <a:off x="485914" y="67353"/>
            <a:ext cx="3808683" cy="584775"/>
            <a:chOff x="368951" y="67353"/>
            <a:chExt cx="3808683" cy="58477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FE919957-FD99-0A28-2B80-5866414BBC8A}"/>
                </a:ext>
              </a:extLst>
            </p:cNvPr>
            <p:cNvSpPr/>
            <p:nvPr/>
          </p:nvSpPr>
          <p:spPr>
            <a:xfrm>
              <a:off x="1453811" y="67353"/>
              <a:ext cx="272382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2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Lato Heavy" panose="020F0902020204030203" pitchFamily="34" charset="0"/>
                  <a:sym typeface="Source Han Sans K Medium" panose="020B0600000000000000" pitchFamily="34" charset="-128"/>
                </a:rPr>
                <a:t>模型預測結果</a:t>
              </a:r>
            </a:p>
          </p:txBody>
        </p: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88B84C24-9036-1BEC-CDB9-C1916A48CA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0717" y1="48770" x2="30717" y2="48770"/>
                          <a14:foregroundMark x1="64846" y1="40574" x2="64846" y2="40574"/>
                          <a14:foregroundMark x1="20478" y1="48361" x2="20478" y2="48361"/>
                        </a14:backgroundRemoval>
                      </a14:imgEffect>
                    </a14:imgLayer>
                  </a14:imgProps>
                </a:ext>
              </a:extLst>
            </a:blip>
            <a:srcRect l="14442" t="14545" r="11267" b="16833"/>
            <a:stretch/>
          </p:blipFill>
          <p:spPr>
            <a:xfrm>
              <a:off x="368951" y="232154"/>
              <a:ext cx="331733" cy="255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50" name="文字方塊 49"/>
          <p:cNvSpPr txBox="1"/>
          <p:nvPr/>
        </p:nvSpPr>
        <p:spPr>
          <a:xfrm>
            <a:off x="5627880" y="241273"/>
            <a:ext cx="37625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0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預測值與實際值分佈</a:t>
            </a:r>
            <a:endParaRPr kumimoji="0" lang="zh-TW" altLang="en-US" sz="3000" b="1" i="0" u="none" strike="noStrike" kern="1200" cap="none" spc="100" normalizeH="0" baseline="0" noProof="0" dirty="0">
              <a:ln>
                <a:noFill/>
              </a:ln>
              <a:solidFill>
                <a:srgbClr val="D6000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F60268F-AF28-689B-902C-E13396C7D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3495" y="985044"/>
            <a:ext cx="9225007" cy="5141631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0761280-7516-808A-7655-0DCA1D28DEA0}"/>
              </a:ext>
            </a:extLst>
          </p:cNvPr>
          <p:cNvSpPr txBox="1"/>
          <p:nvPr/>
        </p:nvSpPr>
        <p:spPr>
          <a:xfrm>
            <a:off x="3002845" y="6126675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模型受到等候時間較長的客戶影響，導致模型有低估的情況</a:t>
            </a:r>
          </a:p>
        </p:txBody>
      </p:sp>
    </p:spTree>
    <p:extLst>
      <p:ext uri="{BB962C8B-B14F-4D97-AF65-F5344CB8AC3E}">
        <p14:creationId xmlns:p14="http://schemas.microsoft.com/office/powerpoint/2010/main" val="442441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A6A47C9-D082-793C-6B8C-A865ACD9CAA0}"/>
              </a:ext>
            </a:extLst>
          </p:cNvPr>
          <p:cNvSpPr/>
          <p:nvPr/>
        </p:nvSpPr>
        <p:spPr>
          <a:xfrm>
            <a:off x="1147979" y="1033427"/>
            <a:ext cx="2045073" cy="40418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等候時間預測專案時程</a:t>
            </a: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103D6756-D90F-3CD5-B98B-F6E6EB8F7688}"/>
              </a:ext>
            </a:extLst>
          </p:cNvPr>
          <p:cNvCxnSpPr>
            <a:cxnSpLocks/>
            <a:stCxn id="8" idx="2"/>
          </p:cNvCxnSpPr>
          <p:nvPr/>
        </p:nvCxnSpPr>
        <p:spPr>
          <a:xfrm flipV="1">
            <a:off x="2741392" y="2193214"/>
            <a:ext cx="6845262" cy="17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群組 6">
            <a:extLst>
              <a:ext uri="{FF2B5EF4-FFF2-40B4-BE49-F238E27FC236}">
                <a16:creationId xmlns:a16="http://schemas.microsoft.com/office/drawing/2014/main" id="{BD8814D7-90AF-9B83-43D1-6450ACB9FF41}"/>
              </a:ext>
            </a:extLst>
          </p:cNvPr>
          <p:cNvGrpSpPr/>
          <p:nvPr/>
        </p:nvGrpSpPr>
        <p:grpSpPr>
          <a:xfrm>
            <a:off x="2451536" y="1638755"/>
            <a:ext cx="745174" cy="638971"/>
            <a:chOff x="4382230" y="2476596"/>
            <a:chExt cx="745174" cy="638971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C6E754DE-72D6-99BC-8A65-8651C6B8EE99}"/>
                </a:ext>
              </a:extLst>
            </p:cNvPr>
            <p:cNvSpPr/>
            <p:nvPr/>
          </p:nvSpPr>
          <p:spPr>
            <a:xfrm>
              <a:off x="4672086" y="2950104"/>
              <a:ext cx="165463" cy="1654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B67E011-46FA-A8CF-D298-18853A28EE22}"/>
                </a:ext>
              </a:extLst>
            </p:cNvPr>
            <p:cNvSpPr/>
            <p:nvPr/>
          </p:nvSpPr>
          <p:spPr>
            <a:xfrm>
              <a:off x="4382230" y="2476596"/>
              <a:ext cx="745174" cy="321448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>
                  <a:solidFill>
                    <a:sysClr val="windowText" lastClr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Jul.</a:t>
              </a:r>
              <a:endParaRPr lang="zh-TW" altLang="en-US" sz="1400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0988C49F-6270-4382-81F5-DE6FE7531EEB}"/>
              </a:ext>
            </a:extLst>
          </p:cNvPr>
          <p:cNvGrpSpPr/>
          <p:nvPr/>
        </p:nvGrpSpPr>
        <p:grpSpPr>
          <a:xfrm>
            <a:off x="4122087" y="1638575"/>
            <a:ext cx="745174" cy="639331"/>
            <a:chOff x="5342345" y="2476235"/>
            <a:chExt cx="745174" cy="639331"/>
          </a:xfrm>
        </p:grpSpPr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0285062F-91CA-527E-F26D-53E9B3BBA79E}"/>
                </a:ext>
              </a:extLst>
            </p:cNvPr>
            <p:cNvSpPr/>
            <p:nvPr/>
          </p:nvSpPr>
          <p:spPr>
            <a:xfrm>
              <a:off x="5630028" y="2950103"/>
              <a:ext cx="165463" cy="1654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7EABBE7-63DA-1F76-3D27-30116F2AA373}"/>
                </a:ext>
              </a:extLst>
            </p:cNvPr>
            <p:cNvSpPr/>
            <p:nvPr/>
          </p:nvSpPr>
          <p:spPr>
            <a:xfrm>
              <a:off x="5342345" y="2476235"/>
              <a:ext cx="745174" cy="321448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>
                  <a:solidFill>
                    <a:sysClr val="windowText" lastClr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Aug.</a:t>
              </a:r>
              <a:endParaRPr lang="zh-TW" altLang="en-US" sz="1400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13FA2E31-B95C-1A89-0588-FA4A6FC03E29}"/>
              </a:ext>
            </a:extLst>
          </p:cNvPr>
          <p:cNvGrpSpPr/>
          <p:nvPr/>
        </p:nvGrpSpPr>
        <p:grpSpPr>
          <a:xfrm>
            <a:off x="5792638" y="1638575"/>
            <a:ext cx="745174" cy="639330"/>
            <a:chOff x="6298114" y="2476235"/>
            <a:chExt cx="745174" cy="639330"/>
          </a:xfrm>
        </p:grpSpPr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9A683AB3-C5FC-586B-827D-F897EAF7C46D}"/>
                </a:ext>
              </a:extLst>
            </p:cNvPr>
            <p:cNvSpPr/>
            <p:nvPr/>
          </p:nvSpPr>
          <p:spPr>
            <a:xfrm>
              <a:off x="6587970" y="2950102"/>
              <a:ext cx="165463" cy="1654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2D77E9C-BF0C-3AEB-0D34-655A63589EA5}"/>
                </a:ext>
              </a:extLst>
            </p:cNvPr>
            <p:cNvSpPr/>
            <p:nvPr/>
          </p:nvSpPr>
          <p:spPr>
            <a:xfrm>
              <a:off x="6298114" y="2476235"/>
              <a:ext cx="745174" cy="321448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>
                  <a:solidFill>
                    <a:sysClr val="windowText" lastClr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Sep.</a:t>
              </a:r>
              <a:endParaRPr lang="zh-TW" altLang="en-US" sz="1400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5F9F37D6-A191-BE07-C3FD-5A7D8E2FA4A2}"/>
              </a:ext>
            </a:extLst>
          </p:cNvPr>
          <p:cNvGrpSpPr/>
          <p:nvPr/>
        </p:nvGrpSpPr>
        <p:grpSpPr>
          <a:xfrm>
            <a:off x="7463189" y="1638576"/>
            <a:ext cx="745174" cy="639329"/>
            <a:chOff x="7253883" y="2476235"/>
            <a:chExt cx="745174" cy="639329"/>
          </a:xfrm>
        </p:grpSpPr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2ECBFCF1-128A-5A62-4DC4-0EE7BA14E60A}"/>
                </a:ext>
              </a:extLst>
            </p:cNvPr>
            <p:cNvSpPr/>
            <p:nvPr/>
          </p:nvSpPr>
          <p:spPr>
            <a:xfrm>
              <a:off x="7545912" y="2950101"/>
              <a:ext cx="165463" cy="1654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0C1105D-E0EB-F4AD-F6B7-A96BC9565594}"/>
                </a:ext>
              </a:extLst>
            </p:cNvPr>
            <p:cNvSpPr/>
            <p:nvPr/>
          </p:nvSpPr>
          <p:spPr>
            <a:xfrm>
              <a:off x="7253883" y="2476235"/>
              <a:ext cx="745174" cy="321448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>
                  <a:solidFill>
                    <a:sysClr val="windowText" lastClr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Oct.</a:t>
              </a:r>
              <a:endParaRPr lang="zh-TW" altLang="en-US" sz="1400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ED64A3E8-B8E1-8359-2C5F-89117198062C}"/>
              </a:ext>
            </a:extLst>
          </p:cNvPr>
          <p:cNvSpPr/>
          <p:nvPr/>
        </p:nvSpPr>
        <p:spPr>
          <a:xfrm>
            <a:off x="2737118" y="2450300"/>
            <a:ext cx="1998531" cy="4428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前置作業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合約、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資料準備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0" name="群組 19"/>
          <p:cNvGrpSpPr/>
          <p:nvPr/>
        </p:nvGrpSpPr>
        <p:grpSpPr>
          <a:xfrm>
            <a:off x="10426160" y="3860886"/>
            <a:ext cx="1466282" cy="764485"/>
            <a:chOff x="8412633" y="4931880"/>
            <a:chExt cx="1466282" cy="764485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EB7007C-A338-284D-4797-E65A239C269E}"/>
                </a:ext>
              </a:extLst>
            </p:cNvPr>
            <p:cNvSpPr/>
            <p:nvPr/>
          </p:nvSpPr>
          <p:spPr>
            <a:xfrm>
              <a:off x="8412633" y="5226965"/>
              <a:ext cx="353932" cy="165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33B16DB2-422A-3554-6031-F8D90615E982}"/>
                </a:ext>
              </a:extLst>
            </p:cNvPr>
            <p:cNvSpPr/>
            <p:nvPr/>
          </p:nvSpPr>
          <p:spPr>
            <a:xfrm>
              <a:off x="8416987" y="5466450"/>
              <a:ext cx="353932" cy="16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CB33AB34-2225-7E95-4430-AC3F2C158A6F}"/>
                </a:ext>
              </a:extLst>
            </p:cNvPr>
            <p:cNvSpPr/>
            <p:nvPr/>
          </p:nvSpPr>
          <p:spPr>
            <a:xfrm>
              <a:off x="8412633" y="4976094"/>
              <a:ext cx="353932" cy="165800"/>
            </a:xfrm>
            <a:prstGeom prst="rect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E6CAE655-C604-BA2C-3D49-BD11B3F2AABE}"/>
                </a:ext>
              </a:extLst>
            </p:cNvPr>
            <p:cNvSpPr/>
            <p:nvPr/>
          </p:nvSpPr>
          <p:spPr>
            <a:xfrm>
              <a:off x="8770919" y="5419366"/>
              <a:ext cx="110799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專案結果產出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677000AC-B094-D3BD-092E-C2DA2AA5DC6D}"/>
                </a:ext>
              </a:extLst>
            </p:cNvPr>
            <p:cNvSpPr/>
            <p:nvPr/>
          </p:nvSpPr>
          <p:spPr>
            <a:xfrm>
              <a:off x="8766564" y="5171365"/>
              <a:ext cx="80021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分析過程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D7B0F08A-4A87-8E95-A41E-A962EDA4B2A8}"/>
                </a:ext>
              </a:extLst>
            </p:cNvPr>
            <p:cNvSpPr/>
            <p:nvPr/>
          </p:nvSpPr>
          <p:spPr>
            <a:xfrm>
              <a:off x="8766564" y="4931880"/>
              <a:ext cx="80021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前置作業</a:t>
              </a:r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65F31070-DEA6-C19E-2126-78B5E33C8D3C}"/>
              </a:ext>
            </a:extLst>
          </p:cNvPr>
          <p:cNvSpPr/>
          <p:nvPr/>
        </p:nvSpPr>
        <p:spPr>
          <a:xfrm>
            <a:off x="7092839" y="4182571"/>
            <a:ext cx="1520736" cy="442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結果產出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文件、程式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2D4B52A2-F070-D895-FA99-A9FF19397194}"/>
              </a:ext>
            </a:extLst>
          </p:cNvPr>
          <p:cNvGrpSpPr/>
          <p:nvPr/>
        </p:nvGrpSpPr>
        <p:grpSpPr>
          <a:xfrm>
            <a:off x="9133741" y="1636402"/>
            <a:ext cx="745174" cy="643677"/>
            <a:chOff x="8209652" y="2476235"/>
            <a:chExt cx="745174" cy="643677"/>
          </a:xfrm>
        </p:grpSpPr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AAB36337-EE07-6764-0701-B5B69009D022}"/>
                </a:ext>
              </a:extLst>
            </p:cNvPr>
            <p:cNvSpPr/>
            <p:nvPr/>
          </p:nvSpPr>
          <p:spPr>
            <a:xfrm>
              <a:off x="8503854" y="2954449"/>
              <a:ext cx="165463" cy="1654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001E843-8737-C75C-34EA-94A80376EFC3}"/>
                </a:ext>
              </a:extLst>
            </p:cNvPr>
            <p:cNvSpPr/>
            <p:nvPr/>
          </p:nvSpPr>
          <p:spPr>
            <a:xfrm>
              <a:off x="8209652" y="2476235"/>
              <a:ext cx="745174" cy="321448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>
                  <a:solidFill>
                    <a:sysClr val="windowText" lastClr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Nov.</a:t>
              </a:r>
              <a:endParaRPr lang="zh-TW" altLang="en-US" sz="1400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269E6361-B2E3-54FB-062B-1596270C1592}"/>
              </a:ext>
            </a:extLst>
          </p:cNvPr>
          <p:cNvSpPr/>
          <p:nvPr/>
        </p:nvSpPr>
        <p:spPr>
          <a:xfrm>
            <a:off x="766288" y="67353"/>
            <a:ext cx="48397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TW" altLang="en-US" sz="3200" b="1" spc="100" dirty="0">
                <a:solidFill>
                  <a:srgbClr val="FFFFFF">
                    <a:lumMod val="9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專案時程說明與討論事項</a:t>
            </a:r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410F2EBD-7F56-2633-6620-71F0560338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0717" y1="48770" x2="30717" y2="48770"/>
                        <a14:foregroundMark x1="64846" y1="40574" x2="64846" y2="40574"/>
                        <a14:foregroundMark x1="20478" y1="48361" x2="20478" y2="48361"/>
                      </a14:backgroundRemoval>
                    </a14:imgEffect>
                  </a14:imgLayer>
                </a14:imgProps>
              </a:ext>
            </a:extLst>
          </a:blip>
          <a:srcRect l="14442" t="14545" r="11267" b="16833"/>
          <a:stretch/>
        </p:blipFill>
        <p:spPr>
          <a:xfrm>
            <a:off x="485914" y="232154"/>
            <a:ext cx="331733" cy="2551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B0B39CD7-8BF3-2082-385D-BA28314A643E}"/>
              </a:ext>
            </a:extLst>
          </p:cNvPr>
          <p:cNvSpPr/>
          <p:nvPr/>
        </p:nvSpPr>
        <p:spPr>
          <a:xfrm>
            <a:off x="2737118" y="3026833"/>
            <a:ext cx="1672653" cy="444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外部資料收集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0889CD4-A96C-E4BF-8033-77043F26F4F2}"/>
              </a:ext>
            </a:extLst>
          </p:cNvPr>
          <p:cNvSpPr/>
          <p:nvPr/>
        </p:nvSpPr>
        <p:spPr>
          <a:xfrm>
            <a:off x="4492501" y="3026833"/>
            <a:ext cx="1672653" cy="444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資料問題釐清與清理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</a:p>
          <a:p>
            <a:pPr algn="ctr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衍生相關變數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736377D-D89F-1B29-08C7-9AF35CB9F1F1}"/>
              </a:ext>
            </a:extLst>
          </p:cNvPr>
          <p:cNvSpPr/>
          <p:nvPr/>
        </p:nvSpPr>
        <p:spPr>
          <a:xfrm>
            <a:off x="6164023" y="3604702"/>
            <a:ext cx="1689184" cy="444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Baseline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模型建置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</a:p>
          <a:p>
            <a:pPr algn="ctr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優化模型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5478926" y="890193"/>
            <a:ext cx="2781531" cy="681516"/>
            <a:chOff x="5160975" y="1316512"/>
            <a:chExt cx="2781531" cy="681516"/>
          </a:xfrm>
        </p:grpSpPr>
        <p:sp>
          <p:nvSpPr>
            <p:cNvPr id="4" name="L-圖案 3"/>
            <p:cNvSpPr/>
            <p:nvPr/>
          </p:nvSpPr>
          <p:spPr>
            <a:xfrm rot="-2700000">
              <a:off x="6596140" y="1782028"/>
              <a:ext cx="216000" cy="216000"/>
            </a:xfrm>
            <a:prstGeom prst="corner">
              <a:avLst>
                <a:gd name="adj1" fmla="val 29841"/>
                <a:gd name="adj2" fmla="val 27825"/>
              </a:avLst>
            </a:prstGeom>
            <a:solidFill>
              <a:srgbClr val="D6000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5160975" y="1316512"/>
              <a:ext cx="27815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400" b="1" spc="100" dirty="0">
                  <a:solidFill>
                    <a:srgbClr val="D6000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目前位置</a:t>
              </a:r>
              <a:endParaRPr lang="en-US" altLang="zh-TW" sz="14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1400" b="1" spc="100" dirty="0">
                  <a:solidFill>
                    <a:srgbClr val="D6000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2018</a:t>
              </a:r>
              <a:r>
                <a:rPr lang="zh-TW" altLang="en-US" sz="1400" b="1" spc="100" dirty="0">
                  <a:solidFill>
                    <a:srgbClr val="D6000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年測試資料預估驗測時間</a:t>
              </a:r>
            </a:p>
          </p:txBody>
        </p:sp>
      </p:grpSp>
      <p:sp>
        <p:nvSpPr>
          <p:cNvPr id="40" name="L-圖案 39"/>
          <p:cNvSpPr/>
          <p:nvPr/>
        </p:nvSpPr>
        <p:spPr>
          <a:xfrm rot="18900000">
            <a:off x="6602238" y="1355545"/>
            <a:ext cx="216000" cy="216000"/>
          </a:xfrm>
          <a:prstGeom prst="corner">
            <a:avLst>
              <a:gd name="adj1" fmla="val 29841"/>
              <a:gd name="adj2" fmla="val 27825"/>
            </a:avLst>
          </a:prstGeom>
          <a:solidFill>
            <a:srgbClr val="D6000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文字方塊 42"/>
          <p:cNvSpPr txBox="1"/>
          <p:nvPr/>
        </p:nvSpPr>
        <p:spPr>
          <a:xfrm>
            <a:off x="5627880" y="241273"/>
            <a:ext cx="29674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時程規劃與進度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221CDD0D-7A8F-902B-2FBC-DE523D71302A}"/>
              </a:ext>
            </a:extLst>
          </p:cNvPr>
          <p:cNvSpPr/>
          <p:nvPr/>
        </p:nvSpPr>
        <p:spPr>
          <a:xfrm>
            <a:off x="443107" y="4728624"/>
            <a:ext cx="11203946" cy="205061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5" name="圓角矩形 8">
            <a:extLst>
              <a:ext uri="{FF2B5EF4-FFF2-40B4-BE49-F238E27FC236}">
                <a16:creationId xmlns:a16="http://schemas.microsoft.com/office/drawing/2014/main" id="{353F55A8-9035-6245-4565-EF5CA59451F0}"/>
              </a:ext>
            </a:extLst>
          </p:cNvPr>
          <p:cNvSpPr/>
          <p:nvPr/>
        </p:nvSpPr>
        <p:spPr>
          <a:xfrm>
            <a:off x="617628" y="4784525"/>
            <a:ext cx="1451510" cy="398854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進度</a:t>
            </a:r>
          </a:p>
        </p:txBody>
      </p:sp>
      <p:sp>
        <p:nvSpPr>
          <p:cNvPr id="46" name="文字方塊 45"/>
          <p:cNvSpPr txBox="1"/>
          <p:nvPr/>
        </p:nvSpPr>
        <p:spPr>
          <a:xfrm>
            <a:off x="891539" y="5350565"/>
            <a:ext cx="2473754" cy="1308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D6000F"/>
              </a:buClr>
              <a:buFont typeface="Wingdings" panose="05000000000000000000" pitchFamily="2" charset="2"/>
              <a:buChar char="l"/>
            </a:pPr>
            <a:r>
              <a:rPr lang="en-US" altLang="zh-TW" sz="16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sz="16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完成</a:t>
            </a:r>
            <a:r>
              <a:rPr lang="en-US" altLang="zh-TW" sz="16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</a:p>
          <a:p>
            <a:pPr marL="540000" indent="-285750">
              <a:spcBef>
                <a:spcPts val="6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zh-TW" altLang="en-US" sz="16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外部數據蒐集</a:t>
            </a:r>
            <a:endParaRPr lang="en-US" altLang="zh-TW" sz="1600" b="1" spc="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40000" indent="-285750">
              <a:spcBef>
                <a:spcPts val="6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zh-TW" altLang="en-US" sz="16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初版衍生變數清單</a:t>
            </a:r>
            <a:endParaRPr lang="en-US" altLang="zh-TW" sz="1600" b="1" spc="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40000" indent="-285750">
              <a:spcBef>
                <a:spcPts val="6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zh-TW" altLang="en-US" sz="16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資料檢視與確認</a:t>
            </a:r>
            <a:endParaRPr lang="en-US" altLang="zh-TW" sz="1600" b="1" spc="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5598824" y="5377114"/>
            <a:ext cx="235833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D6000F"/>
              </a:buClr>
              <a:buFont typeface="Wingdings" panose="05000000000000000000" pitchFamily="2" charset="2"/>
              <a:buChar char="l"/>
            </a:pPr>
            <a:r>
              <a:rPr lang="en-US" altLang="zh-TW" sz="16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sz="16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進行中</a:t>
            </a:r>
            <a:r>
              <a:rPr lang="en-US" altLang="zh-TW" sz="16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</a:p>
          <a:p>
            <a:pPr marL="540000" indent="-285750">
              <a:spcBef>
                <a:spcPts val="6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zh-TW" altLang="en-US" sz="16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模型優化</a:t>
            </a:r>
            <a:endParaRPr lang="en-US" altLang="zh-TW" sz="1600" b="1" spc="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40000" indent="-285750">
              <a:spcBef>
                <a:spcPts val="6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en-US" altLang="zh-TW" sz="16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2018</a:t>
            </a:r>
            <a:r>
              <a:rPr lang="zh-TW" altLang="en-US" sz="1600" b="1" spc="1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年資料驗測</a:t>
            </a:r>
            <a:endParaRPr lang="en-US" altLang="zh-TW" sz="1600" b="1" spc="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7983386" y="5350565"/>
            <a:ext cx="1781257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D6000F"/>
              </a:buClr>
              <a:buFont typeface="Wingdings" panose="05000000000000000000" pitchFamily="2" charset="2"/>
              <a:buChar char="l"/>
            </a:pPr>
            <a:r>
              <a:rPr lang="en-US" altLang="zh-TW" sz="16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sz="16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尚未開始</a:t>
            </a:r>
            <a:r>
              <a:rPr lang="en-US" altLang="zh-TW" sz="16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</a:p>
          <a:p>
            <a:pPr marL="540000" indent="-285750">
              <a:spcBef>
                <a:spcPts val="6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zh-TW" altLang="en-US" sz="16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文件撰寫</a:t>
            </a:r>
            <a:endParaRPr lang="en-US" altLang="zh-TW" sz="1600" b="1" spc="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116023" y="5592844"/>
            <a:ext cx="2482801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0000" indent="-285750">
              <a:spcBef>
                <a:spcPts val="6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變數開發</a:t>
            </a:r>
            <a:endParaRPr lang="en-US" altLang="zh-TW" b="1" spc="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40000" indent="-285750">
              <a:spcBef>
                <a:spcPts val="6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初版模型效度</a:t>
            </a:r>
            <a:endParaRPr lang="en-US" altLang="zh-TW" b="1" spc="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68594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>
            <a:extLst>
              <a:ext uri="{FF2B5EF4-FFF2-40B4-BE49-F238E27FC236}">
                <a16:creationId xmlns:a16="http://schemas.microsoft.com/office/drawing/2014/main" id="{269E6361-B2E3-54FB-062B-1596270C1592}"/>
              </a:ext>
            </a:extLst>
          </p:cNvPr>
          <p:cNvSpPr/>
          <p:nvPr/>
        </p:nvSpPr>
        <p:spPr>
          <a:xfrm>
            <a:off x="766288" y="67353"/>
            <a:ext cx="39934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TW" altLang="en-US" sz="3200" b="1" spc="100" dirty="0">
                <a:solidFill>
                  <a:srgbClr val="FFFFFF">
                    <a:lumMod val="9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未來優化及待辦事項</a:t>
            </a:r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410F2EBD-7F56-2633-6620-71F0560338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0717" y1="48770" x2="30717" y2="48770"/>
                        <a14:foregroundMark x1="64846" y1="40574" x2="64846" y2="40574"/>
                        <a14:foregroundMark x1="20478" y1="48361" x2="20478" y2="48361"/>
                      </a14:backgroundRemoval>
                    </a14:imgEffect>
                  </a14:imgLayer>
                </a14:imgProps>
              </a:ext>
            </a:extLst>
          </a:blip>
          <a:srcRect l="14442" t="14545" r="11267" b="16833"/>
          <a:stretch/>
        </p:blipFill>
        <p:spPr>
          <a:xfrm>
            <a:off x="485914" y="232154"/>
            <a:ext cx="331733" cy="2551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8CC4A929-09D9-C7F7-25F1-292A808BE6A5}"/>
              </a:ext>
            </a:extLst>
          </p:cNvPr>
          <p:cNvSpPr/>
          <p:nvPr/>
        </p:nvSpPr>
        <p:spPr>
          <a:xfrm>
            <a:off x="2586464" y="1471251"/>
            <a:ext cx="7547881" cy="22599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圓角矩形 8">
            <a:extLst>
              <a:ext uri="{FF2B5EF4-FFF2-40B4-BE49-F238E27FC236}">
                <a16:creationId xmlns:a16="http://schemas.microsoft.com/office/drawing/2014/main" id="{4B7DE7C8-82D1-92F9-9C6F-3F0B370C072D}"/>
              </a:ext>
            </a:extLst>
          </p:cNvPr>
          <p:cNvSpPr/>
          <p:nvPr/>
        </p:nvSpPr>
        <p:spPr>
          <a:xfrm>
            <a:off x="2760985" y="1527152"/>
            <a:ext cx="1451510" cy="398854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優化事項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1ED2AC6-4B9A-3DD5-209F-CCE5E6A167F8}"/>
              </a:ext>
            </a:extLst>
          </p:cNvPr>
          <p:cNvSpPr/>
          <p:nvPr/>
        </p:nvSpPr>
        <p:spPr>
          <a:xfrm>
            <a:off x="2586464" y="4225158"/>
            <a:ext cx="7547881" cy="148599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7" name="圓角矩形 8">
            <a:extLst>
              <a:ext uri="{FF2B5EF4-FFF2-40B4-BE49-F238E27FC236}">
                <a16:creationId xmlns:a16="http://schemas.microsoft.com/office/drawing/2014/main" id="{2EA7E12D-7D71-486D-9F53-F3D198C45A33}"/>
              </a:ext>
            </a:extLst>
          </p:cNvPr>
          <p:cNvSpPr/>
          <p:nvPr/>
        </p:nvSpPr>
        <p:spPr>
          <a:xfrm>
            <a:off x="2760986" y="4352679"/>
            <a:ext cx="1451510" cy="398854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待辦事項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4AC59255-1CF4-5CF2-DFEB-3139E9C4D3FD}"/>
              </a:ext>
            </a:extLst>
          </p:cNvPr>
          <p:cNvSpPr txBox="1"/>
          <p:nvPr/>
        </p:nvSpPr>
        <p:spPr>
          <a:xfrm>
            <a:off x="3486740" y="2269017"/>
            <a:ext cx="2691763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D6000F"/>
              </a:buClr>
              <a:buFont typeface="Wingdings" panose="05000000000000000000" pitchFamily="2" charset="2"/>
              <a:buChar char="l"/>
            </a:pPr>
            <a:r>
              <a:rPr lang="en-US" altLang="zh-TW" sz="1600" b="1" spc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sz="1600" b="1" spc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資料處理</a:t>
            </a:r>
            <a:r>
              <a:rPr lang="en-US" altLang="zh-TW" sz="1600" b="1" spc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</a:p>
          <a:p>
            <a:pPr marL="540000" indent="-285750">
              <a:spcBef>
                <a:spcPts val="6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zh-TW" altLang="en-US" sz="1600" b="1" spc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資料品質檢視與處理</a:t>
            </a:r>
            <a:endParaRPr lang="en-US" altLang="zh-TW" sz="1600" b="1" spc="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40000" indent="-285750">
              <a:spcBef>
                <a:spcPts val="6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zh-TW" altLang="en-US" sz="1600" b="1" spc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思考可能重要的變數</a:t>
            </a:r>
            <a:endParaRPr lang="en-US" altLang="zh-TW" sz="1600" b="1" spc="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56DFBDFC-8F32-BC55-6F16-34E845FD11D4}"/>
              </a:ext>
            </a:extLst>
          </p:cNvPr>
          <p:cNvSpPr txBox="1"/>
          <p:nvPr/>
        </p:nvSpPr>
        <p:spPr>
          <a:xfrm>
            <a:off x="6654786" y="2269016"/>
            <a:ext cx="312777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D6000F"/>
              </a:buClr>
              <a:buFont typeface="Wingdings" panose="05000000000000000000" pitchFamily="2" charset="2"/>
              <a:buChar char="l"/>
            </a:pPr>
            <a:r>
              <a:rPr lang="en-US" altLang="zh-TW" sz="1600" b="1" spc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sz="1600" b="1" spc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模型建置</a:t>
            </a:r>
            <a:r>
              <a:rPr lang="en-US" altLang="zh-TW" sz="1600" b="1" spc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</a:p>
          <a:p>
            <a:pPr marL="540000" indent="-285750">
              <a:spcBef>
                <a:spcPts val="6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zh-TW" altLang="en-US" sz="1600" b="1" spc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會試著將模型結果整合</a:t>
            </a:r>
            <a:endParaRPr lang="en-US" altLang="zh-TW" sz="1600" b="1" spc="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40000" indent="-285750">
              <a:spcBef>
                <a:spcPts val="6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zh-TW" altLang="en-US" sz="1600" b="1" spc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嘗試其他的訓練評估指標</a:t>
            </a:r>
            <a:endParaRPr lang="en-US" altLang="zh-TW" sz="1600" b="1" spc="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43E7B228-33F0-AA27-433D-CFB6B20FE03B}"/>
              </a:ext>
            </a:extLst>
          </p:cNvPr>
          <p:cNvSpPr txBox="1"/>
          <p:nvPr/>
        </p:nvSpPr>
        <p:spPr>
          <a:xfrm>
            <a:off x="3637023" y="5026862"/>
            <a:ext cx="1967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D6000F"/>
              </a:buClr>
              <a:buFont typeface="Wingdings" panose="05000000000000000000" pitchFamily="2" charset="2"/>
              <a:buChar char="l"/>
            </a:pPr>
            <a:r>
              <a:rPr lang="en-US" altLang="zh-TW" sz="1600" b="1" spc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108</a:t>
            </a:r>
            <a:r>
              <a:rPr lang="zh-TW" altLang="en-US" sz="1600" b="1" spc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年資料測試</a:t>
            </a:r>
            <a:endParaRPr lang="en-US" altLang="zh-TW" sz="1600" b="1" spc="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38CA440C-8E3C-016D-E534-C06B9470DE57}"/>
              </a:ext>
            </a:extLst>
          </p:cNvPr>
          <p:cNvSpPr txBox="1"/>
          <p:nvPr/>
        </p:nvSpPr>
        <p:spPr>
          <a:xfrm>
            <a:off x="6796487" y="5007999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D6000F"/>
              </a:buClr>
              <a:buFont typeface="Wingdings" panose="05000000000000000000" pitchFamily="2" charset="2"/>
              <a:buChar char="l"/>
            </a:pPr>
            <a:r>
              <a:rPr lang="zh-TW" altLang="en-US" sz="1600" b="1" spc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準備結案報告</a:t>
            </a:r>
            <a:endParaRPr lang="en-US" altLang="zh-TW" sz="1600" b="1" spc="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68915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26F5D3D6-8143-4B49-AB53-8C6C9DB705BD}"/>
              </a:ext>
            </a:extLst>
          </p:cNvPr>
          <p:cNvSpPr/>
          <p:nvPr/>
        </p:nvSpPr>
        <p:spPr>
          <a:xfrm>
            <a:off x="4851538" y="3166936"/>
            <a:ext cx="6785156" cy="1923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6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Q</a:t>
            </a:r>
            <a:r>
              <a:rPr kumimoji="0" lang="en-US" altLang="zh-TW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&amp;</a:t>
            </a:r>
            <a:r>
              <a:rPr kumimoji="0" lang="en-US" altLang="zh-TW" sz="66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A</a:t>
            </a:r>
            <a:endParaRPr kumimoji="0" lang="en-US" altLang="zh-TW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Lato Heavy" panose="020F0902020204030203" pitchFamily="34" charset="0"/>
              <a:sym typeface="Source Han Sans K Medium" panose="020B0600000000000000" pitchFamily="34" charset="-128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報告完畢，謝謝聆聽</a:t>
            </a:r>
            <a:endParaRPr kumimoji="0" lang="id-ID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Lato Heavy" panose="020F0902020204030203" pitchFamily="34" charset="0"/>
              <a:sym typeface="Source Han Sans K Medium" panose="020B0600000000000000" pitchFamily="34" charset="-128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746433" y="5013849"/>
            <a:ext cx="1890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【</a:t>
            </a:r>
            <a:r>
              <a:rPr kumimoji="0" lang="zh-TW" altLang="en-US" sz="1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不知名</a:t>
            </a:r>
            <a:r>
              <a:rPr kumimoji="0" lang="en-US" altLang="zh-TW" sz="1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】</a:t>
            </a:r>
            <a:r>
              <a:rPr kumimoji="0" lang="zh-TW" altLang="en-US" sz="1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團隊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Source Han Sans K Medium" panose="020B06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4342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4342685" y="1296007"/>
            <a:ext cx="4467314" cy="3717689"/>
            <a:chOff x="4013501" y="1146904"/>
            <a:chExt cx="4467314" cy="3717689"/>
          </a:xfrm>
        </p:grpSpPr>
        <p:sp>
          <p:nvSpPr>
            <p:cNvPr id="3" name="TextBox 9"/>
            <p:cNvSpPr txBox="1">
              <a:spLocks noChangeArrowheads="1"/>
            </p:cNvSpPr>
            <p:nvPr/>
          </p:nvSpPr>
          <p:spPr bwMode="auto">
            <a:xfrm>
              <a:off x="4708177" y="1191691"/>
              <a:ext cx="1477444" cy="3154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8562" tIns="34281" rIns="68562" bIns="34281">
              <a:spAutoFit/>
            </a:bodyPr>
            <a:lstStyle/>
            <a:p>
              <a:pPr algn="dist"/>
              <a:endParaRPr lang="en-US" altLang="zh-CN" sz="1600" b="1" spc="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K Medium" panose="020B0600000000000000" pitchFamily="34" charset="-128"/>
                <a:ea typeface="Source Han Sans K Medium" panose="020B0600000000000000" pitchFamily="34" charset="-128"/>
                <a:cs typeface="+mn-ea"/>
                <a:sym typeface="字魂55号-龙吟手书" panose="00000500000000000000" pitchFamily="2" charset="-122"/>
              </a:endParaRPr>
            </a:p>
          </p:txBody>
        </p:sp>
        <p:sp>
          <p:nvSpPr>
            <p:cNvPr id="4" name="TextBox 17"/>
            <p:cNvSpPr txBox="1">
              <a:spLocks noChangeArrowheads="1"/>
            </p:cNvSpPr>
            <p:nvPr/>
          </p:nvSpPr>
          <p:spPr bwMode="auto">
            <a:xfrm>
              <a:off x="4849515" y="1200965"/>
              <a:ext cx="3612299" cy="500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8562" tIns="34281" rIns="68562" bIns="34281">
              <a:spAutoFit/>
            </a:bodyPr>
            <a:lstStyle/>
            <a:p>
              <a:pPr>
                <a:spcAft>
                  <a:spcPts val="900"/>
                </a:spcAft>
              </a:pPr>
              <a:r>
                <a:rPr lang="zh-TW" altLang="en-US" sz="2800" b="1" spc="100" dirty="0">
                  <a:ln w="9525" cmpd="sng">
                    <a:noFill/>
                    <a:prstDash val="solid"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  <a:sym typeface="字魂55号-龙吟手书" panose="00000500000000000000" pitchFamily="2" charset="-122"/>
                </a:rPr>
                <a:t>母體處理方式及</a:t>
              </a:r>
              <a:r>
                <a:rPr lang="en-US" altLang="zh-TW" sz="2800" b="1" spc="100" dirty="0">
                  <a:ln w="9525" cmpd="sng">
                    <a:noFill/>
                    <a:prstDash val="solid"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  <a:sym typeface="字魂55号-龙吟手书" panose="00000500000000000000" pitchFamily="2" charset="-122"/>
                </a:rPr>
                <a:t>EDA</a:t>
              </a:r>
              <a:endParaRPr lang="en-US" altLang="zh-CN" sz="1000" spc="100" dirty="0">
                <a:ln w="9525" cmpd="sng">
                  <a:noFill/>
                  <a:prstDash val="solid"/>
                </a:ln>
                <a:solidFill>
                  <a:srgbClr val="000000">
                    <a:lumMod val="65000"/>
                    <a:lumOff val="3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字魂55号-龙吟手书" panose="00000500000000000000" pitchFamily="2" charset="-122"/>
              </a:endParaRPr>
            </a:p>
          </p:txBody>
        </p:sp>
        <p:cxnSp>
          <p:nvCxnSpPr>
            <p:cNvPr id="5" name="原创设计师QQ598969553          _3"/>
            <p:cNvCxnSpPr/>
            <p:nvPr/>
          </p:nvCxnSpPr>
          <p:spPr>
            <a:xfrm>
              <a:off x="4160815" y="1811861"/>
              <a:ext cx="4320000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dash"/>
              <a:miter lim="800000"/>
            </a:ln>
            <a:effectLst/>
          </p:spPr>
        </p:cxnSp>
        <p:sp>
          <p:nvSpPr>
            <p:cNvPr id="6" name="原创设计师QQ598969553          _7"/>
            <p:cNvSpPr txBox="1"/>
            <p:nvPr/>
          </p:nvSpPr>
          <p:spPr>
            <a:xfrm>
              <a:off x="4013501" y="1146904"/>
              <a:ext cx="7676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64230">
                <a:defRPr/>
              </a:pPr>
              <a:r>
                <a:rPr lang="en-US" altLang="zh-CN" sz="3200" b="1" i="1" dirty="0">
                  <a:solidFill>
                    <a:srgbClr val="D6000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01</a:t>
              </a:r>
              <a:endParaRPr lang="zh-CN" altLang="en-US" sz="3200" b="1" i="1" dirty="0">
                <a:solidFill>
                  <a:srgbClr val="D6000F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cxnSp>
          <p:nvCxnSpPr>
            <p:cNvPr id="7" name="原创设计师QQ598969553          _3"/>
            <p:cNvCxnSpPr/>
            <p:nvPr/>
          </p:nvCxnSpPr>
          <p:spPr>
            <a:xfrm>
              <a:off x="4160813" y="2595090"/>
              <a:ext cx="4320000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dash"/>
              <a:miter lim="800000"/>
            </a:ln>
            <a:effectLst/>
          </p:spPr>
        </p:cxnSp>
        <p:sp>
          <p:nvSpPr>
            <p:cNvPr id="8" name="原创设计师QQ598969553          _7"/>
            <p:cNvSpPr txBox="1"/>
            <p:nvPr/>
          </p:nvSpPr>
          <p:spPr>
            <a:xfrm>
              <a:off x="4013501" y="1930133"/>
              <a:ext cx="7676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64230">
                <a:defRPr/>
              </a:pPr>
              <a:r>
                <a:rPr lang="en-US" altLang="zh-CN" sz="3200" b="1" i="1" dirty="0">
                  <a:solidFill>
                    <a:srgbClr val="B69E60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02</a:t>
              </a:r>
              <a:endParaRPr lang="zh-CN" altLang="en-US" sz="3200" b="1" i="1" dirty="0">
                <a:solidFill>
                  <a:srgbClr val="B69E60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cxnSp>
          <p:nvCxnSpPr>
            <p:cNvPr id="9" name="原创设计师QQ598969553          _3"/>
            <p:cNvCxnSpPr/>
            <p:nvPr/>
          </p:nvCxnSpPr>
          <p:spPr>
            <a:xfrm>
              <a:off x="4160815" y="3378319"/>
              <a:ext cx="4320000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dash"/>
              <a:miter lim="800000"/>
            </a:ln>
            <a:effectLst/>
          </p:spPr>
        </p:cxnSp>
        <p:sp>
          <p:nvSpPr>
            <p:cNvPr id="10" name="原创设计师QQ598969553          _7"/>
            <p:cNvSpPr txBox="1"/>
            <p:nvPr/>
          </p:nvSpPr>
          <p:spPr>
            <a:xfrm>
              <a:off x="4013501" y="2713362"/>
              <a:ext cx="7676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64230">
                <a:defRPr/>
              </a:pPr>
              <a:r>
                <a:rPr lang="en-US" altLang="zh-CN" sz="3200" b="1" i="1" dirty="0">
                  <a:solidFill>
                    <a:srgbClr val="D6000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03</a:t>
              </a:r>
              <a:endParaRPr lang="zh-CN" altLang="en-US" sz="3200" b="1" i="1" dirty="0">
                <a:solidFill>
                  <a:srgbClr val="D6000F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cxnSp>
          <p:nvCxnSpPr>
            <p:cNvPr id="11" name="原创设计师QQ598969553          _3"/>
            <p:cNvCxnSpPr/>
            <p:nvPr/>
          </p:nvCxnSpPr>
          <p:spPr>
            <a:xfrm>
              <a:off x="4160813" y="4161548"/>
              <a:ext cx="4320000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dash"/>
              <a:miter lim="800000"/>
            </a:ln>
            <a:effectLst/>
          </p:spPr>
        </p:cxnSp>
        <p:sp>
          <p:nvSpPr>
            <p:cNvPr id="12" name="原创设计师QQ598969553          _7"/>
            <p:cNvSpPr txBox="1"/>
            <p:nvPr/>
          </p:nvSpPr>
          <p:spPr>
            <a:xfrm>
              <a:off x="4013501" y="3496591"/>
              <a:ext cx="7676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64230">
                <a:defRPr/>
              </a:pPr>
              <a:r>
                <a:rPr lang="en-US" altLang="zh-CN" sz="3200" b="1" i="1" dirty="0">
                  <a:solidFill>
                    <a:srgbClr val="B69E60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04</a:t>
              </a:r>
              <a:endParaRPr lang="zh-CN" altLang="en-US" sz="3200" b="1" i="1" dirty="0">
                <a:solidFill>
                  <a:srgbClr val="B69E60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3" name="TextBox 17"/>
            <p:cNvSpPr txBox="1">
              <a:spLocks noChangeArrowheads="1"/>
            </p:cNvSpPr>
            <p:nvPr/>
          </p:nvSpPr>
          <p:spPr bwMode="auto">
            <a:xfrm>
              <a:off x="4849515" y="1984194"/>
              <a:ext cx="3113637" cy="500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8562" tIns="34281" rIns="68562" bIns="34281">
              <a:spAutoFit/>
            </a:bodyPr>
            <a:lstStyle/>
            <a:p>
              <a:pPr>
                <a:spcAft>
                  <a:spcPts val="900"/>
                </a:spcAft>
              </a:pPr>
              <a:r>
                <a:rPr lang="zh-TW" altLang="en-US" sz="2800" b="1" spc="100" dirty="0">
                  <a:ln w="9525" cmpd="sng">
                    <a:noFill/>
                    <a:prstDash val="solid"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  <a:sym typeface="字魂55号-龙吟手书" panose="00000500000000000000" pitchFamily="2" charset="-122"/>
                </a:rPr>
                <a:t>衍生變數彙總統計</a:t>
              </a:r>
              <a:endParaRPr lang="en-US" altLang="zh-CN" sz="1000" spc="100" dirty="0">
                <a:ln w="9525" cmpd="sng">
                  <a:noFill/>
                  <a:prstDash val="solid"/>
                </a:ln>
                <a:solidFill>
                  <a:srgbClr val="000000">
                    <a:lumMod val="65000"/>
                    <a:lumOff val="3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字魂55号-龙吟手书" panose="00000500000000000000" pitchFamily="2" charset="-122"/>
              </a:endParaRPr>
            </a:p>
          </p:txBody>
        </p:sp>
        <p:sp>
          <p:nvSpPr>
            <p:cNvPr id="14" name="TextBox 17"/>
            <p:cNvSpPr txBox="1">
              <a:spLocks noChangeArrowheads="1"/>
            </p:cNvSpPr>
            <p:nvPr/>
          </p:nvSpPr>
          <p:spPr bwMode="auto">
            <a:xfrm>
              <a:off x="4849515" y="2767423"/>
              <a:ext cx="2394017" cy="500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8562" tIns="34281" rIns="68562" bIns="34281">
              <a:spAutoFit/>
            </a:bodyPr>
            <a:lstStyle/>
            <a:p>
              <a:pPr>
                <a:spcAft>
                  <a:spcPts val="900"/>
                </a:spcAft>
              </a:pPr>
              <a:r>
                <a:rPr lang="en-US" altLang="zh-TW" sz="2800" b="1" spc="100" dirty="0">
                  <a:ln w="9525" cmpd="sng">
                    <a:noFill/>
                    <a:prstDash val="solid"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  <a:sym typeface="字魂55号-龙吟手书" panose="00000500000000000000" pitchFamily="2" charset="-122"/>
                </a:rPr>
                <a:t>EDA</a:t>
              </a:r>
              <a:r>
                <a:rPr lang="zh-TW" altLang="en-US" sz="2800" b="1" spc="100" dirty="0">
                  <a:ln w="9525" cmpd="sng">
                    <a:noFill/>
                    <a:prstDash val="solid"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  <a:sym typeface="字魂55号-龙吟手书" panose="00000500000000000000" pitchFamily="2" charset="-122"/>
                </a:rPr>
                <a:t>初步結果</a:t>
              </a:r>
              <a:endParaRPr lang="en-US" altLang="zh-CN" sz="1000" spc="100" dirty="0">
                <a:ln w="9525" cmpd="sng">
                  <a:noFill/>
                  <a:prstDash val="solid"/>
                </a:ln>
                <a:solidFill>
                  <a:srgbClr val="000000">
                    <a:lumMod val="65000"/>
                    <a:lumOff val="3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字魂55号-龙吟手书" panose="00000500000000000000" pitchFamily="2" charset="-122"/>
              </a:endParaRPr>
            </a:p>
          </p:txBody>
        </p:sp>
        <p:sp>
          <p:nvSpPr>
            <p:cNvPr id="15" name="TextBox 17"/>
            <p:cNvSpPr txBox="1">
              <a:spLocks noChangeArrowheads="1"/>
            </p:cNvSpPr>
            <p:nvPr/>
          </p:nvSpPr>
          <p:spPr bwMode="auto">
            <a:xfrm>
              <a:off x="4849515" y="3550652"/>
              <a:ext cx="2369843" cy="500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8562" tIns="34281" rIns="68562" bIns="34281">
              <a:spAutoFit/>
            </a:bodyPr>
            <a:lstStyle/>
            <a:p>
              <a:pPr>
                <a:spcAft>
                  <a:spcPts val="900"/>
                </a:spcAft>
              </a:pPr>
              <a:r>
                <a:rPr lang="zh-TW" altLang="en-US" sz="2800" b="1" spc="100" dirty="0">
                  <a:ln w="9525" cmpd="sng">
                    <a:noFill/>
                    <a:prstDash val="solid"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  <a:sym typeface="字魂55号-龙吟手书" panose="00000500000000000000" pitchFamily="2" charset="-122"/>
                </a:rPr>
                <a:t>模型初版效度</a:t>
              </a:r>
              <a:endParaRPr lang="en-US" altLang="zh-CN" sz="1000" spc="100" dirty="0">
                <a:ln w="9525" cmpd="sng">
                  <a:noFill/>
                  <a:prstDash val="solid"/>
                </a:ln>
                <a:solidFill>
                  <a:srgbClr val="000000">
                    <a:lumMod val="65000"/>
                    <a:lumOff val="3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字魂55号-龙吟手书" panose="00000500000000000000" pitchFamily="2" charset="-122"/>
              </a:endParaRPr>
            </a:p>
          </p:txBody>
        </p:sp>
        <p:sp>
          <p:nvSpPr>
            <p:cNvPr id="16" name="TextBox 17"/>
            <p:cNvSpPr txBox="1">
              <a:spLocks noChangeArrowheads="1"/>
            </p:cNvSpPr>
            <p:nvPr/>
          </p:nvSpPr>
          <p:spPr bwMode="auto">
            <a:xfrm>
              <a:off x="4849515" y="4333879"/>
              <a:ext cx="3485533" cy="500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8562" tIns="34281" rIns="68562" bIns="34281">
              <a:spAutoFit/>
            </a:bodyPr>
            <a:lstStyle/>
            <a:p>
              <a:pPr>
                <a:spcAft>
                  <a:spcPts val="900"/>
                </a:spcAft>
              </a:pPr>
              <a:r>
                <a:rPr lang="zh-TW" altLang="en-US" sz="2800" b="1" spc="100" dirty="0">
                  <a:ln w="9525" cmpd="sng">
                    <a:noFill/>
                    <a:prstDash val="solid"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  <a:sym typeface="字魂55号-龙吟手书" panose="00000500000000000000" pitchFamily="2" charset="-122"/>
                </a:rPr>
                <a:t>專案時程與討論事項</a:t>
              </a:r>
              <a:endParaRPr lang="en-US" altLang="zh-CN" sz="1000" spc="100" dirty="0">
                <a:ln w="9525" cmpd="sng">
                  <a:noFill/>
                  <a:prstDash val="solid"/>
                </a:ln>
                <a:solidFill>
                  <a:srgbClr val="000000">
                    <a:lumMod val="65000"/>
                    <a:lumOff val="3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字魂55号-龙吟手书" panose="00000500000000000000" pitchFamily="2" charset="-122"/>
              </a:endParaRPr>
            </a:p>
          </p:txBody>
        </p:sp>
        <p:sp>
          <p:nvSpPr>
            <p:cNvPr id="17" name="原创设计师QQ598969553          _7"/>
            <p:cNvSpPr txBox="1"/>
            <p:nvPr/>
          </p:nvSpPr>
          <p:spPr>
            <a:xfrm>
              <a:off x="4013501" y="4279818"/>
              <a:ext cx="7676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64230">
                <a:defRPr/>
              </a:pPr>
              <a:r>
                <a:rPr lang="en-US" altLang="zh-CN" sz="3200" b="1" i="1" dirty="0">
                  <a:solidFill>
                    <a:srgbClr val="D6000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05</a:t>
              </a:r>
              <a:endParaRPr lang="zh-CN" altLang="en-US" sz="3200" b="1" i="1" dirty="0">
                <a:solidFill>
                  <a:srgbClr val="D6000F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2924778" y="1496815"/>
            <a:ext cx="945642" cy="3316073"/>
            <a:chOff x="1864074" y="1134213"/>
            <a:chExt cx="945642" cy="3316073"/>
          </a:xfrm>
        </p:grpSpPr>
        <p:grpSp>
          <p:nvGrpSpPr>
            <p:cNvPr id="19" name="群組 18"/>
            <p:cNvGrpSpPr/>
            <p:nvPr/>
          </p:nvGrpSpPr>
          <p:grpSpPr>
            <a:xfrm>
              <a:off x="1864074" y="1704114"/>
              <a:ext cx="945642" cy="2176272"/>
              <a:chOff x="1066153" y="799894"/>
              <a:chExt cx="945642" cy="2176272"/>
            </a:xfrm>
          </p:grpSpPr>
          <p:pic>
            <p:nvPicPr>
              <p:cNvPr id="22" name="圖片 21"/>
              <p:cNvPicPr>
                <a:picLocks noChangeAspect="1"/>
              </p:cNvPicPr>
              <p:nvPr/>
            </p:nvPicPr>
            <p:blipFill rotWithShape="1">
              <a:blip r:embed="rId2"/>
              <a:srcRect l="1" t="1172" r="720" b="345"/>
              <a:stretch/>
            </p:blipFill>
            <p:spPr>
              <a:xfrm>
                <a:off x="1066153" y="799894"/>
                <a:ext cx="945642" cy="217627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23" name="群組 22"/>
              <p:cNvGrpSpPr/>
              <p:nvPr/>
            </p:nvGrpSpPr>
            <p:grpSpPr>
              <a:xfrm>
                <a:off x="1088370" y="1159771"/>
                <a:ext cx="901208" cy="1456519"/>
                <a:chOff x="10740320" y="1151981"/>
                <a:chExt cx="901208" cy="1456519"/>
              </a:xfrm>
            </p:grpSpPr>
            <p:grpSp>
              <p:nvGrpSpPr>
                <p:cNvPr id="24" name="群組 23"/>
                <p:cNvGrpSpPr/>
                <p:nvPr/>
              </p:nvGrpSpPr>
              <p:grpSpPr>
                <a:xfrm>
                  <a:off x="10872215" y="1151981"/>
                  <a:ext cx="612649" cy="1328828"/>
                  <a:chOff x="10908191" y="1059671"/>
                  <a:chExt cx="612649" cy="1328828"/>
                </a:xfrm>
              </p:grpSpPr>
              <p:pic>
                <p:nvPicPr>
                  <p:cNvPr id="26" name="圖片 25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9639" b="89759" l="10000" r="100000">
                                <a14:foregroundMark x1="74348" y1="57229" x2="74348" y2="57229"/>
                                <a14:foregroundMark x1="79565" y1="60241" x2="79565" y2="60241"/>
                                <a14:foregroundMark x1="65217" y1="40964" x2="65217" y2="40964"/>
                                <a14:foregroundMark x1="70870" y1="48795" x2="70870" y2="48795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rcRect l="5990" t="23305" r="55749" b="14044"/>
                  <a:stretch/>
                </p:blipFill>
                <p:spPr>
                  <a:xfrm>
                    <a:off x="10981344" y="1059671"/>
                    <a:ext cx="502920" cy="594360"/>
                  </a:xfrm>
                  <a:prstGeom prst="rect">
                    <a:avLst/>
                  </a:prstGeom>
                </p:spPr>
              </p:pic>
              <p:pic>
                <p:nvPicPr>
                  <p:cNvPr id="27" name="圖片 26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9639" b="89759" l="10000" r="100000">
                                <a14:foregroundMark x1="74348" y1="57229" x2="74348" y2="57229"/>
                                <a14:foregroundMark x1="79565" y1="60241" x2="79565" y2="60241"/>
                                <a14:foregroundMark x1="65217" y1="40964" x2="65217" y2="40964"/>
                                <a14:foregroundMark x1="70870" y1="48795" x2="70870" y2="48795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rcRect l="48345" t="18199" r="5045" b="7273"/>
                  <a:stretch/>
                </p:blipFill>
                <p:spPr>
                  <a:xfrm>
                    <a:off x="10908191" y="1681463"/>
                    <a:ext cx="612649" cy="70703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5" name="矩形 24"/>
                <p:cNvSpPr/>
                <p:nvPr/>
              </p:nvSpPr>
              <p:spPr>
                <a:xfrm>
                  <a:off x="10740320" y="2393056"/>
                  <a:ext cx="901208" cy="21544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800" b="1" spc="100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Segoe Script" panose="030B0504020000000003" pitchFamily="66" charset="0"/>
                      <a:ea typeface="Source Han Sans K Medium" panose="020B0600000000000000" pitchFamily="34" charset="-128"/>
                      <a:cs typeface="+mn-ea"/>
                      <a:sym typeface="字魂55号-龙吟手书" panose="00000500000000000000" pitchFamily="2" charset="-122"/>
                    </a:rPr>
                    <a:t>CONTENTS</a:t>
                  </a:r>
                </a:p>
              </p:txBody>
            </p:sp>
          </p:grpSp>
        </p:grpSp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79708" y="1134213"/>
              <a:ext cx="714375" cy="504825"/>
            </a:xfrm>
            <a:prstGeom prst="rect">
              <a:avLst/>
            </a:prstGeom>
          </p:spPr>
        </p:pic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79708" y="3945461"/>
              <a:ext cx="714375" cy="504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8011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向下箭號 16">
            <a:extLst>
              <a:ext uri="{FF2B5EF4-FFF2-40B4-BE49-F238E27FC236}">
                <a16:creationId xmlns:a16="http://schemas.microsoft.com/office/drawing/2014/main" id="{8EC3D5DE-B0FD-90B6-7C48-F7C118FD7AC7}"/>
              </a:ext>
            </a:extLst>
          </p:cNvPr>
          <p:cNvSpPr/>
          <p:nvPr/>
        </p:nvSpPr>
        <p:spPr>
          <a:xfrm>
            <a:off x="1604520" y="1035006"/>
            <a:ext cx="2965960" cy="5985553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FD6A64E3-AB5E-D9A9-A6F6-12E2D3E336F0}"/>
              </a:ext>
            </a:extLst>
          </p:cNvPr>
          <p:cNvGrpSpPr/>
          <p:nvPr/>
        </p:nvGrpSpPr>
        <p:grpSpPr>
          <a:xfrm>
            <a:off x="485914" y="67353"/>
            <a:ext cx="4615396" cy="584775"/>
            <a:chOff x="368951" y="67353"/>
            <a:chExt cx="4615396" cy="58477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FE919957-FD99-0A28-2B80-5866414BBC8A}"/>
                </a:ext>
              </a:extLst>
            </p:cNvPr>
            <p:cNvSpPr/>
            <p:nvPr/>
          </p:nvSpPr>
          <p:spPr>
            <a:xfrm>
              <a:off x="966131" y="67353"/>
              <a:ext cx="401821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zh-TW" altLang="en-US" sz="3200" b="1" spc="100" dirty="0">
                  <a:solidFill>
                    <a:srgbClr val="FFFFFF">
                      <a:lumMod val="9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Lato Heavy" panose="020F0902020204030203" pitchFamily="34" charset="0"/>
                  <a:sym typeface="Source Han Sans K Medium" panose="020B0600000000000000" pitchFamily="34" charset="-128"/>
                </a:rPr>
                <a:t>母體處理方式與</a:t>
              </a:r>
              <a:r>
                <a:rPr lang="en-US" altLang="zh-TW" sz="3200" b="1" spc="100" dirty="0">
                  <a:solidFill>
                    <a:srgbClr val="FFFFFF">
                      <a:lumMod val="9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Lato Heavy" panose="020F0902020204030203" pitchFamily="34" charset="0"/>
                  <a:sym typeface="Source Han Sans K Medium" panose="020B0600000000000000" pitchFamily="34" charset="-128"/>
                </a:rPr>
                <a:t>EDA</a:t>
              </a:r>
              <a:endParaRPr lang="zh-TW" altLang="en-US" sz="3200" b="1" spc="100" dirty="0">
                <a:solidFill>
                  <a:srgbClr val="FFFFFF">
                    <a:lumMod val="9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endParaRPr>
            </a:p>
          </p:txBody>
        </p: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88B84C24-9036-1BEC-CDB9-C1916A48CA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0717" y1="48770" x2="30717" y2="48770"/>
                          <a14:foregroundMark x1="64846" y1="40574" x2="64846" y2="40574"/>
                          <a14:foregroundMark x1="20478" y1="48361" x2="20478" y2="48361"/>
                        </a14:backgroundRemoval>
                      </a14:imgEffect>
                    </a14:imgLayer>
                  </a14:imgProps>
                </a:ext>
              </a:extLst>
            </a:blip>
            <a:srcRect l="14442" t="14545" r="11267" b="16833"/>
            <a:stretch/>
          </p:blipFill>
          <p:spPr>
            <a:xfrm>
              <a:off x="368951" y="232154"/>
              <a:ext cx="331733" cy="255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50" name="文字方塊 49"/>
          <p:cNvSpPr txBox="1"/>
          <p:nvPr/>
        </p:nvSpPr>
        <p:spPr>
          <a:xfrm>
            <a:off x="5627880" y="241273"/>
            <a:ext cx="17748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相關說明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DD33552-E914-8480-68C1-DC40FE96B89A}"/>
              </a:ext>
            </a:extLst>
          </p:cNvPr>
          <p:cNvSpPr/>
          <p:nvPr/>
        </p:nvSpPr>
        <p:spPr>
          <a:xfrm>
            <a:off x="410487" y="885061"/>
            <a:ext cx="5217393" cy="640080"/>
          </a:xfrm>
          <a:prstGeom prst="rect">
            <a:avLst/>
          </a:prstGeom>
          <a:solidFill>
            <a:srgbClr val="EBAC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排除訂單編號出現再</a:t>
            </a: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queue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但不出現在</a:t>
            </a:r>
            <a:r>
              <a:rPr kumimoji="1"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orderinside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E9C7BDE-956D-FD7C-9EF8-CA936A5CCD2D}"/>
              </a:ext>
            </a:extLst>
          </p:cNvPr>
          <p:cNvSpPr/>
          <p:nvPr/>
        </p:nvSpPr>
        <p:spPr>
          <a:xfrm>
            <a:off x="410487" y="1848342"/>
            <a:ext cx="5217393" cy="640080"/>
          </a:xfrm>
          <a:prstGeom prst="rect">
            <a:avLst/>
          </a:prstGeom>
          <a:solidFill>
            <a:srgbClr val="EBAC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訂單編號出現在</a:t>
            </a: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queue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與</a:t>
            </a:r>
            <a:r>
              <a:rPr kumimoji="1"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orderinside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但沒有排隊時間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73786BD-7CEB-F25E-D37C-9A6EFE8E6145}"/>
              </a:ext>
            </a:extLst>
          </p:cNvPr>
          <p:cNvSpPr/>
          <p:nvPr/>
        </p:nvSpPr>
        <p:spPr>
          <a:xfrm>
            <a:off x="410487" y="2811623"/>
            <a:ext cx="5217393" cy="640080"/>
          </a:xfrm>
          <a:prstGeom prst="rect">
            <a:avLst/>
          </a:prstGeom>
          <a:solidFill>
            <a:srgbClr val="ED7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Reserve_No</a:t>
            </a: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保留前置字母為</a:t>
            </a: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的資料，排掉</a:t>
            </a: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A509153-DFA3-C2D4-1CF0-7D7E3E68984D}"/>
              </a:ext>
            </a:extLst>
          </p:cNvPr>
          <p:cNvSpPr/>
          <p:nvPr/>
        </p:nvSpPr>
        <p:spPr>
          <a:xfrm>
            <a:off x="410487" y="3774904"/>
            <a:ext cx="5217393" cy="640080"/>
          </a:xfrm>
          <a:prstGeom prst="rect">
            <a:avLst/>
          </a:prstGeom>
          <a:solidFill>
            <a:srgbClr val="ED7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排除產品編號為</a:t>
            </a: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'41','42','43','44', '53’</a:t>
            </a:r>
          </a:p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為員工餐</a:t>
            </a: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08D8229-E15B-A2D0-ED7F-E600134A1DAB}"/>
              </a:ext>
            </a:extLst>
          </p:cNvPr>
          <p:cNvSpPr/>
          <p:nvPr/>
        </p:nvSpPr>
        <p:spPr>
          <a:xfrm>
            <a:off x="410487" y="4738185"/>
            <a:ext cx="5217393" cy="640080"/>
          </a:xfrm>
          <a:prstGeom prst="rect">
            <a:avLst/>
          </a:prstGeom>
          <a:solidFill>
            <a:srgbClr val="DA84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排除等候時間大於</a:t>
            </a: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180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分鐘</a:t>
            </a:r>
            <a:endParaRPr kumimoji="1"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9C6F8B7-B6F6-749D-101D-F1E97DF6B014}"/>
              </a:ext>
            </a:extLst>
          </p:cNvPr>
          <p:cNvSpPr/>
          <p:nvPr/>
        </p:nvSpPr>
        <p:spPr>
          <a:xfrm>
            <a:off x="410487" y="5701465"/>
            <a:ext cx="5217393" cy="640080"/>
          </a:xfrm>
          <a:prstGeom prst="rect">
            <a:avLst/>
          </a:prstGeom>
          <a:solidFill>
            <a:srgbClr val="DA84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排除用餐時間大於</a:t>
            </a: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180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分鐘</a:t>
            </a:r>
            <a:endParaRPr kumimoji="1"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03C9961-F4FD-A70B-513E-CD052B9817FB}"/>
              </a:ext>
            </a:extLst>
          </p:cNvPr>
          <p:cNvSpPr txBox="1"/>
          <p:nvPr/>
        </p:nvSpPr>
        <p:spPr>
          <a:xfrm>
            <a:off x="5760233" y="1056992"/>
            <a:ext cx="1938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排除</a:t>
            </a: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1,490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訂單編號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0F1A2A41-7AC0-04BD-DB43-5313A744E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3618" y="2877432"/>
            <a:ext cx="4078166" cy="3056614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CE669325-3850-927A-2512-01B50A3FA7D8}"/>
              </a:ext>
            </a:extLst>
          </p:cNvPr>
          <p:cNvSpPr txBox="1"/>
          <p:nvPr/>
        </p:nvSpPr>
        <p:spPr>
          <a:xfrm>
            <a:off x="8997039" y="252975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等候時間的分佈圖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6C593EF-40DB-6F52-9F1A-C6AEE5BFF806}"/>
              </a:ext>
            </a:extLst>
          </p:cNvPr>
          <p:cNvSpPr txBox="1"/>
          <p:nvPr/>
        </p:nvSpPr>
        <p:spPr>
          <a:xfrm>
            <a:off x="5760233" y="2020273"/>
            <a:ext cx="1534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排除</a:t>
            </a: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訂單編號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BE760F0-17E4-EB79-162B-2201C4578A4A}"/>
              </a:ext>
            </a:extLst>
          </p:cNvPr>
          <p:cNvSpPr txBox="1"/>
          <p:nvPr/>
        </p:nvSpPr>
        <p:spPr>
          <a:xfrm>
            <a:off x="5760233" y="2983554"/>
            <a:ext cx="1938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排除</a:t>
            </a: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2,420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訂單編號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0FF45A5-BABE-B375-619E-649D31FD9351}"/>
              </a:ext>
            </a:extLst>
          </p:cNvPr>
          <p:cNvSpPr txBox="1"/>
          <p:nvPr/>
        </p:nvSpPr>
        <p:spPr>
          <a:xfrm>
            <a:off x="5760233" y="3946835"/>
            <a:ext cx="2056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排除</a:t>
            </a: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25,262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訂單編號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F5F1B04-9BCB-1B32-36AD-022907BDBD57}"/>
              </a:ext>
            </a:extLst>
          </p:cNvPr>
          <p:cNvSpPr txBox="1"/>
          <p:nvPr/>
        </p:nvSpPr>
        <p:spPr>
          <a:xfrm>
            <a:off x="5760233" y="4910116"/>
            <a:ext cx="1653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排除</a:t>
            </a: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97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訂單編號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B713D498-09FA-370D-9781-85C1D61641F7}"/>
              </a:ext>
            </a:extLst>
          </p:cNvPr>
          <p:cNvSpPr txBox="1"/>
          <p:nvPr/>
        </p:nvSpPr>
        <p:spPr>
          <a:xfrm>
            <a:off x="5760233" y="5835600"/>
            <a:ext cx="1771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排除</a:t>
            </a: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626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訂單編號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70B050A-03FB-2A27-FFC3-3BFB994513E9}"/>
              </a:ext>
            </a:extLst>
          </p:cNvPr>
          <p:cNvSpPr txBox="1"/>
          <p:nvPr/>
        </p:nvSpPr>
        <p:spPr>
          <a:xfrm>
            <a:off x="8050277" y="613745"/>
            <a:ext cx="3924847" cy="1703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原本共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711,325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個訂單編號，排除共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27,074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個訂單編號，剩餘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684,251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個訂單編號，最後共有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50,991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有排隊資料的訂單進模型學習。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41C223C-0033-DA46-FE9F-227BBA8333B6}"/>
              </a:ext>
            </a:extLst>
          </p:cNvPr>
          <p:cNvSpPr txBox="1"/>
          <p:nvPr/>
        </p:nvSpPr>
        <p:spPr>
          <a:xfrm>
            <a:off x="8345711" y="6174154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* </a:t>
            </a:r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以上使採用</a:t>
            </a:r>
            <a:r>
              <a:rPr kumimoji="1"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2016</a:t>
            </a:r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至</a:t>
            </a:r>
            <a:r>
              <a:rPr kumimoji="1"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2017</a:t>
            </a:r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年資料進行分析</a:t>
            </a:r>
          </a:p>
        </p:txBody>
      </p:sp>
    </p:spTree>
    <p:extLst>
      <p:ext uri="{BB962C8B-B14F-4D97-AF65-F5344CB8AC3E}">
        <p14:creationId xmlns:p14="http://schemas.microsoft.com/office/powerpoint/2010/main" val="4248890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FD6A64E3-AB5E-D9A9-A6F6-12E2D3E336F0}"/>
              </a:ext>
            </a:extLst>
          </p:cNvPr>
          <p:cNvGrpSpPr/>
          <p:nvPr/>
        </p:nvGrpSpPr>
        <p:grpSpPr>
          <a:xfrm>
            <a:off x="485914" y="67353"/>
            <a:ext cx="4289308" cy="584775"/>
            <a:chOff x="368951" y="67353"/>
            <a:chExt cx="4289308" cy="58477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FE919957-FD99-0A28-2B80-5866414BBC8A}"/>
                </a:ext>
              </a:extLst>
            </p:cNvPr>
            <p:cNvSpPr/>
            <p:nvPr/>
          </p:nvSpPr>
          <p:spPr>
            <a:xfrm>
              <a:off x="1088051" y="67353"/>
              <a:ext cx="357020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zh-TW" altLang="en-US" sz="3200" b="1" spc="100" dirty="0">
                  <a:solidFill>
                    <a:srgbClr val="FFFFFF">
                      <a:lumMod val="9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Lato Heavy" panose="020F0902020204030203" pitchFamily="34" charset="0"/>
                  <a:sym typeface="Source Han Sans K Medium" panose="020B0600000000000000" pitchFamily="34" charset="-128"/>
                </a:rPr>
                <a:t>衍生變數彙總統計</a:t>
              </a:r>
            </a:p>
          </p:txBody>
        </p: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88B84C24-9036-1BEC-CDB9-C1916A48CA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0717" y1="48770" x2="30717" y2="48770"/>
                          <a14:foregroundMark x1="64846" y1="40574" x2="64846" y2="40574"/>
                          <a14:foregroundMark x1="20478" y1="48361" x2="20478" y2="48361"/>
                        </a14:backgroundRemoval>
                      </a14:imgEffect>
                    </a14:imgLayer>
                  </a14:imgProps>
                </a:ext>
              </a:extLst>
            </a:blip>
            <a:srcRect l="14442" t="14545" r="11267" b="16833"/>
            <a:stretch/>
          </p:blipFill>
          <p:spPr>
            <a:xfrm>
              <a:off x="368951" y="232154"/>
              <a:ext cx="331733" cy="255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50" name="文字方塊 49"/>
          <p:cNvSpPr txBox="1"/>
          <p:nvPr/>
        </p:nvSpPr>
        <p:spPr>
          <a:xfrm>
            <a:off x="5627880" y="241273"/>
            <a:ext cx="25699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0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相關清單說明</a:t>
            </a:r>
            <a:endParaRPr kumimoji="0" lang="zh-TW" altLang="en-US" sz="3000" b="1" i="0" u="none" strike="noStrike" kern="1200" cap="none" spc="100" normalizeH="0" baseline="0" noProof="0" dirty="0">
              <a:ln>
                <a:noFill/>
              </a:ln>
              <a:solidFill>
                <a:srgbClr val="D6000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988EF62-0158-E60D-2152-E90C2B0F3AD5}"/>
              </a:ext>
            </a:extLst>
          </p:cNvPr>
          <p:cNvGrpSpPr/>
          <p:nvPr/>
        </p:nvGrpSpPr>
        <p:grpSpPr>
          <a:xfrm flipH="1">
            <a:off x="651780" y="1017880"/>
            <a:ext cx="2448272" cy="475860"/>
            <a:chOff x="1991588" y="2017033"/>
            <a:chExt cx="2448272" cy="376914"/>
          </a:xfrm>
        </p:grpSpPr>
        <p:sp>
          <p:nvSpPr>
            <p:cNvPr id="6" name="Rectangle 9">
              <a:extLst>
                <a:ext uri="{FF2B5EF4-FFF2-40B4-BE49-F238E27FC236}">
                  <a16:creationId xmlns:a16="http://schemas.microsoft.com/office/drawing/2014/main" id="{6B8EAFA4-B74B-E145-E2A3-35B6B6C452F8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A14BD1-D408-6D51-59FC-9E28196949CF}"/>
                </a:ext>
              </a:extLst>
            </p:cNvPr>
            <p:cNvSpPr/>
            <p:nvPr/>
          </p:nvSpPr>
          <p:spPr>
            <a:xfrm flipH="1">
              <a:off x="1991588" y="2017033"/>
              <a:ext cx="2448272" cy="288033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0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err="1">
                  <a:latin typeface="Microsoft JhengHei" panose="020B0604030504040204" pitchFamily="34" charset="-120"/>
                  <a:cs typeface="Arial" pitchFamily="34" charset="0"/>
                </a:rPr>
                <a:t>內部變數</a:t>
              </a:r>
              <a:endParaRPr lang="ko-KR" altLang="en-US" sz="2000" dirty="0">
                <a:latin typeface="Microsoft JhengHei" panose="020B0604030504040204" pitchFamily="34" charset="-120"/>
                <a:cs typeface="Arial" pitchFamily="34" charset="0"/>
              </a:endParaRPr>
            </a:p>
          </p:txBody>
        </p:sp>
      </p:grp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2B80014A-21EB-1BE8-9288-D52B3B9834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329623"/>
              </p:ext>
            </p:extLst>
          </p:nvPr>
        </p:nvGraphicFramePr>
        <p:xfrm>
          <a:off x="848999" y="1598449"/>
          <a:ext cx="3570208" cy="2851366"/>
        </p:xfrm>
        <a:graphic>
          <a:graphicData uri="http://schemas.openxmlformats.org/drawingml/2006/table">
            <a:tbl>
              <a:tblPr/>
              <a:tblGrid>
                <a:gridCol w="892552">
                  <a:extLst>
                    <a:ext uri="{9D8B030D-6E8A-4147-A177-3AD203B41FA5}">
                      <a16:colId xmlns:a16="http://schemas.microsoft.com/office/drawing/2014/main" val="2451363756"/>
                    </a:ext>
                  </a:extLst>
                </a:gridCol>
                <a:gridCol w="892552">
                  <a:extLst>
                    <a:ext uri="{9D8B030D-6E8A-4147-A177-3AD203B41FA5}">
                      <a16:colId xmlns:a16="http://schemas.microsoft.com/office/drawing/2014/main" val="3676046109"/>
                    </a:ext>
                  </a:extLst>
                </a:gridCol>
                <a:gridCol w="892552">
                  <a:extLst>
                    <a:ext uri="{9D8B030D-6E8A-4147-A177-3AD203B41FA5}">
                      <a16:colId xmlns:a16="http://schemas.microsoft.com/office/drawing/2014/main" val="3659393956"/>
                    </a:ext>
                  </a:extLst>
                </a:gridCol>
                <a:gridCol w="892552">
                  <a:extLst>
                    <a:ext uri="{9D8B030D-6E8A-4147-A177-3AD203B41FA5}">
                      <a16:colId xmlns:a16="http://schemas.microsoft.com/office/drawing/2014/main" val="3221757967"/>
                    </a:ext>
                  </a:extLst>
                </a:gridCol>
              </a:tblGrid>
              <a:tr h="20366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變數類別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變數說明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連續型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類別型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117773"/>
                  </a:ext>
                </a:extLst>
              </a:tr>
              <a:tr h="20366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用餐中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成員資訊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6998656"/>
                  </a:ext>
                </a:extLst>
              </a:tr>
              <a:tr h="20366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時間資訊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2016812"/>
                  </a:ext>
                </a:extLst>
              </a:tr>
              <a:tr h="20366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點餐資訊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99032"/>
                  </a:ext>
                </a:extLst>
              </a:tr>
              <a:tr h="20366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基本資訊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成員資訊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7290039"/>
                  </a:ext>
                </a:extLst>
              </a:tr>
              <a:tr h="20366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基本資訊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901877"/>
                  </a:ext>
                </a:extLst>
              </a:tr>
              <a:tr h="20366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排隊資訊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入席資訊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44584"/>
                  </a:ext>
                </a:extLst>
              </a:tr>
              <a:tr h="20366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外帶資訊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280791"/>
                  </a:ext>
                </a:extLst>
              </a:tr>
              <a:tr h="20366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時間資訊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6232134"/>
                  </a:ext>
                </a:extLst>
              </a:tr>
              <a:tr h="20366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基本資訊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985405"/>
                  </a:ext>
                </a:extLst>
              </a:tr>
              <a:tr h="20366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棄餐資訊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3775939"/>
                  </a:ext>
                </a:extLst>
              </a:tr>
              <a:tr h="20366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離席資訊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時間資訊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403559"/>
                  </a:ext>
                </a:extLst>
              </a:tr>
              <a:tr h="20366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基本資訊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2599716"/>
                  </a:ext>
                </a:extLst>
              </a:tr>
              <a:tr h="20366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總計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257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9823538"/>
                  </a:ext>
                </a:extLst>
              </a:tr>
            </a:tbl>
          </a:graphicData>
        </a:graphic>
      </p:graphicFrame>
      <p:grpSp>
        <p:nvGrpSpPr>
          <p:cNvPr id="10" name="Group 4">
            <a:extLst>
              <a:ext uri="{FF2B5EF4-FFF2-40B4-BE49-F238E27FC236}">
                <a16:creationId xmlns:a16="http://schemas.microsoft.com/office/drawing/2014/main" id="{3A9F2942-FF05-A33C-680E-EAF29054E309}"/>
              </a:ext>
            </a:extLst>
          </p:cNvPr>
          <p:cNvGrpSpPr/>
          <p:nvPr/>
        </p:nvGrpSpPr>
        <p:grpSpPr>
          <a:xfrm flipH="1">
            <a:off x="650721" y="4622321"/>
            <a:ext cx="2448272" cy="475860"/>
            <a:chOff x="1991588" y="2017033"/>
            <a:chExt cx="2448272" cy="376914"/>
          </a:xfrm>
        </p:grpSpPr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C4343260-48B0-4B60-04DA-3A8732738B62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13" name="Rectangle 6">
              <a:extLst>
                <a:ext uri="{FF2B5EF4-FFF2-40B4-BE49-F238E27FC236}">
                  <a16:creationId xmlns:a16="http://schemas.microsoft.com/office/drawing/2014/main" id="{EF42D57A-42E8-384C-A5D5-A4C7A9B1F2E0}"/>
                </a:ext>
              </a:extLst>
            </p:cNvPr>
            <p:cNvSpPr/>
            <p:nvPr/>
          </p:nvSpPr>
          <p:spPr>
            <a:xfrm flipH="1">
              <a:off x="1991588" y="2017033"/>
              <a:ext cx="2448272" cy="288033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err="1">
                  <a:latin typeface="Microsoft JhengHei" panose="020B0604030504040204" pitchFamily="34" charset="-120"/>
                  <a:cs typeface="Arial" pitchFamily="34" charset="0"/>
                </a:rPr>
                <a:t>外部變數</a:t>
              </a:r>
              <a:endParaRPr lang="ko-KR" altLang="en-US" sz="2000" dirty="0">
                <a:latin typeface="Microsoft JhengHei" panose="020B0604030504040204" pitchFamily="34" charset="-120"/>
                <a:cs typeface="Arial" pitchFamily="34" charset="0"/>
              </a:endParaRPr>
            </a:p>
          </p:txBody>
        </p:sp>
      </p:grp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22E8E758-AFB2-D77B-B77B-7E0CD0EF99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604244"/>
              </p:ext>
            </p:extLst>
          </p:nvPr>
        </p:nvGraphicFramePr>
        <p:xfrm>
          <a:off x="848999" y="5158473"/>
          <a:ext cx="3570207" cy="1524000"/>
        </p:xfrm>
        <a:graphic>
          <a:graphicData uri="http://schemas.openxmlformats.org/drawingml/2006/table">
            <a:tbl>
              <a:tblPr/>
              <a:tblGrid>
                <a:gridCol w="1767912">
                  <a:extLst>
                    <a:ext uri="{9D8B030D-6E8A-4147-A177-3AD203B41FA5}">
                      <a16:colId xmlns:a16="http://schemas.microsoft.com/office/drawing/2014/main" val="19459980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965493618"/>
                    </a:ext>
                  </a:extLst>
                </a:gridCol>
                <a:gridCol w="887895">
                  <a:extLst>
                    <a:ext uri="{9D8B030D-6E8A-4147-A177-3AD203B41FA5}">
                      <a16:colId xmlns:a16="http://schemas.microsoft.com/office/drawing/2014/main" val="108183153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變數說明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連續型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類別型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4458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物價指數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269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旅客資訊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6418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氣候資訊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6646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節慶或假期資訊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132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網路搜尋趨勢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93319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颱風資訊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4579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總計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61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820677"/>
                  </a:ext>
                </a:extLst>
              </a:tr>
            </a:tbl>
          </a:graphicData>
        </a:graphic>
      </p:graphicFrame>
      <p:sp>
        <p:nvSpPr>
          <p:cNvPr id="86" name="TextBox 12">
            <a:extLst>
              <a:ext uri="{FF2B5EF4-FFF2-40B4-BE49-F238E27FC236}">
                <a16:creationId xmlns:a16="http://schemas.microsoft.com/office/drawing/2014/main" id="{C8EBD135-FBA6-683A-9398-38256486A418}"/>
              </a:ext>
            </a:extLst>
          </p:cNvPr>
          <p:cNvSpPr txBox="1"/>
          <p:nvPr/>
        </p:nvSpPr>
        <p:spPr>
          <a:xfrm>
            <a:off x="5884157" y="5338229"/>
            <a:ext cx="59911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14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B091 _</a:t>
            </a:r>
            <a:r>
              <a:rPr lang="en" altLang="zh-TW" sz="1400" b="1"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w</a:t>
            </a:r>
            <a:r>
              <a:rPr lang="en" altLang="zh-TW" sz="1400" b="1" dirty="0" err="1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ait_time_SUM</a:t>
            </a:r>
            <a:r>
              <a:rPr lang="en" altLang="zh-TW" sz="1400" b="1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wait_time_2 + </a:t>
            </a:r>
            <a:r>
              <a:rPr lang="en" altLang="zh-TW" sz="1400" b="1" dirty="0" err="1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wait_time</a:t>
            </a:r>
            <a:r>
              <a:rPr lang="en" altLang="zh-TW" sz="1400" b="1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+ </a:t>
            </a:r>
            <a:r>
              <a:rPr lang="en" altLang="zh-TW" sz="1400" b="1" dirty="0" err="1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wait_time_k</a:t>
            </a:r>
            <a:endParaRPr lang="en" altLang="zh-TW" sz="1400" b="1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" altLang="zh-TW" sz="14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B091 _</a:t>
            </a:r>
            <a:r>
              <a:rPr lang="en" altLang="zh-TW" sz="1400" b="1"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w</a:t>
            </a:r>
            <a:r>
              <a:rPr lang="en" altLang="zh-TW" sz="1400" b="1" dirty="0" err="1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ait_time_MAX</a:t>
            </a:r>
            <a:r>
              <a:rPr lang="en" altLang="zh-TW" sz="1400" b="1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max(wait_time_2, </a:t>
            </a:r>
            <a:r>
              <a:rPr lang="en" altLang="zh-TW" sz="1400" b="1" dirty="0" err="1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wait_time</a:t>
            </a:r>
            <a:r>
              <a:rPr lang="en" altLang="zh-TW" sz="1400" b="1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en" altLang="zh-TW" sz="1400" b="1" dirty="0" err="1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ait_time_k</a:t>
            </a:r>
            <a:r>
              <a:rPr lang="en" altLang="zh-TW" sz="1400" b="1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r>
              <a:rPr lang="en" altLang="zh-TW" sz="14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B091 _</a:t>
            </a:r>
            <a:r>
              <a:rPr lang="en" altLang="zh-TW" sz="1400" b="1"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w</a:t>
            </a:r>
            <a:r>
              <a:rPr lang="en" altLang="zh-TW" sz="1400" b="1" dirty="0" err="1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ait_time_MIN</a:t>
            </a:r>
            <a:r>
              <a:rPr lang="en" altLang="zh-TW" sz="1400" b="1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min(wait_time_2, </a:t>
            </a:r>
            <a:r>
              <a:rPr lang="en" altLang="zh-TW" sz="1400" b="1" dirty="0" err="1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wait_time</a:t>
            </a:r>
            <a:r>
              <a:rPr lang="en" altLang="zh-TW" sz="1400" b="1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en" altLang="zh-TW" sz="1400" b="1" dirty="0" err="1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wait_time_k</a:t>
            </a:r>
            <a:r>
              <a:rPr lang="en" altLang="zh-TW" sz="1400" b="1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r>
              <a:rPr lang="en" altLang="zh-TW" sz="14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B091 _</a:t>
            </a:r>
            <a:r>
              <a:rPr lang="en" altLang="zh-TW" sz="1400" b="1"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w</a:t>
            </a:r>
            <a:r>
              <a:rPr lang="en" altLang="zh-TW" sz="1400" b="1" dirty="0" err="1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ait_time_AVG</a:t>
            </a:r>
            <a:r>
              <a:rPr lang="en" altLang="zh-TW" sz="1400" b="1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avg(wait_time_2 + </a:t>
            </a:r>
            <a:r>
              <a:rPr lang="en" altLang="zh-TW" sz="1400" b="1" dirty="0" err="1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wait_time</a:t>
            </a:r>
            <a:r>
              <a:rPr lang="en" altLang="zh-TW" sz="1400" b="1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+ </a:t>
            </a:r>
            <a:r>
              <a:rPr lang="en" altLang="zh-TW" sz="1400" b="1" dirty="0" err="1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wait_time_k</a:t>
            </a:r>
            <a:r>
              <a:rPr lang="en" altLang="zh-TW" sz="1400" b="1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</p:txBody>
      </p:sp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EEFE53D3-0EC9-0A35-4681-6F2FAF3DFA8E}"/>
              </a:ext>
            </a:extLst>
          </p:cNvPr>
          <p:cNvGrpSpPr/>
          <p:nvPr/>
        </p:nvGrpSpPr>
        <p:grpSpPr>
          <a:xfrm>
            <a:off x="6096000" y="1778275"/>
            <a:ext cx="3731370" cy="3351939"/>
            <a:chOff x="6125647" y="1350046"/>
            <a:chExt cx="3731370" cy="3351939"/>
          </a:xfrm>
        </p:grpSpPr>
        <p:cxnSp>
          <p:nvCxnSpPr>
            <p:cNvPr id="81" name="直線接點 80">
              <a:extLst>
                <a:ext uri="{FF2B5EF4-FFF2-40B4-BE49-F238E27FC236}">
                  <a16:creationId xmlns:a16="http://schemas.microsoft.com/office/drawing/2014/main" id="{FD6A0249-D506-3189-8DC3-21BB3862DADF}"/>
                </a:ext>
              </a:extLst>
            </p:cNvPr>
            <p:cNvCxnSpPr/>
            <p:nvPr/>
          </p:nvCxnSpPr>
          <p:spPr>
            <a:xfrm>
              <a:off x="7707590" y="2296219"/>
              <a:ext cx="884237" cy="0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" name="直線接點 81">
              <a:extLst>
                <a:ext uri="{FF2B5EF4-FFF2-40B4-BE49-F238E27FC236}">
                  <a16:creationId xmlns:a16="http://schemas.microsoft.com/office/drawing/2014/main" id="{B20C3A26-8270-5B4D-8F38-CFBD0460D9E8}"/>
                </a:ext>
              </a:extLst>
            </p:cNvPr>
            <p:cNvCxnSpPr/>
            <p:nvPr/>
          </p:nvCxnSpPr>
          <p:spPr>
            <a:xfrm>
              <a:off x="7993340" y="2493069"/>
              <a:ext cx="1162050" cy="3175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3" name="直線接點 82">
              <a:extLst>
                <a:ext uri="{FF2B5EF4-FFF2-40B4-BE49-F238E27FC236}">
                  <a16:creationId xmlns:a16="http://schemas.microsoft.com/office/drawing/2014/main" id="{6E66FC72-F45C-1749-A93A-282B0FB11B36}"/>
                </a:ext>
              </a:extLst>
            </p:cNvPr>
            <p:cNvCxnSpPr/>
            <p:nvPr/>
          </p:nvCxnSpPr>
          <p:spPr>
            <a:xfrm flipV="1">
              <a:off x="8212415" y="2970906"/>
              <a:ext cx="920750" cy="6350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4" name="直線接點 83">
              <a:extLst>
                <a:ext uri="{FF2B5EF4-FFF2-40B4-BE49-F238E27FC236}">
                  <a16:creationId xmlns:a16="http://schemas.microsoft.com/office/drawing/2014/main" id="{94695C18-097C-5E4C-8082-CB0ED093B1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31335" y="1814997"/>
              <a:ext cx="8180" cy="2886988"/>
            </a:xfrm>
            <a:prstGeom prst="line">
              <a:avLst/>
            </a:prstGeom>
            <a:ln w="28575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接點 84">
              <a:extLst>
                <a:ext uri="{FF2B5EF4-FFF2-40B4-BE49-F238E27FC236}">
                  <a16:creationId xmlns:a16="http://schemas.microsoft.com/office/drawing/2014/main" id="{DB3E4880-549D-0E45-9C09-12D1A648F34B}"/>
                </a:ext>
              </a:extLst>
            </p:cNvPr>
            <p:cNvCxnSpPr/>
            <p:nvPr/>
          </p:nvCxnSpPr>
          <p:spPr>
            <a:xfrm flipV="1">
              <a:off x="8404502" y="3721794"/>
              <a:ext cx="728663" cy="6350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7" name="TextBox 13">
              <a:extLst>
                <a:ext uri="{FF2B5EF4-FFF2-40B4-BE49-F238E27FC236}">
                  <a16:creationId xmlns:a16="http://schemas.microsoft.com/office/drawing/2014/main" id="{40C1ADDF-ED8D-E1B7-503A-C892BC8794A9}"/>
                </a:ext>
              </a:extLst>
            </p:cNvPr>
            <p:cNvSpPr txBox="1"/>
            <p:nvPr/>
          </p:nvSpPr>
          <p:spPr>
            <a:xfrm>
              <a:off x="6125647" y="2095173"/>
              <a:ext cx="15098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70C0"/>
                  </a:solidFill>
                  <a:cs typeface="Arial" pitchFamily="34" charset="0"/>
                </a:rPr>
                <a:t>Serial_Number_1</a:t>
              </a:r>
              <a:endParaRPr lang="ko-KR" altLang="en-US" sz="1400" b="1" dirty="0">
                <a:solidFill>
                  <a:srgbClr val="0070C0"/>
                </a:solidFill>
                <a:cs typeface="Arial" pitchFamily="34" charset="0"/>
              </a:endParaRPr>
            </a:p>
          </p:txBody>
        </p:sp>
        <p:sp>
          <p:nvSpPr>
            <p:cNvPr id="88" name="TextBox 13">
              <a:extLst>
                <a:ext uri="{FF2B5EF4-FFF2-40B4-BE49-F238E27FC236}">
                  <a16:creationId xmlns:a16="http://schemas.microsoft.com/office/drawing/2014/main" id="{C20A5B55-7DEA-8741-FABD-ECA3980EDEE7}"/>
                </a:ext>
              </a:extLst>
            </p:cNvPr>
            <p:cNvSpPr txBox="1"/>
            <p:nvPr/>
          </p:nvSpPr>
          <p:spPr>
            <a:xfrm>
              <a:off x="7616789" y="1905000"/>
              <a:ext cx="11620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cs typeface="Arial" pitchFamily="34" charset="0"/>
                </a:rPr>
                <a:t>wait_time_1</a:t>
              </a:r>
              <a:endParaRPr lang="ko-KR" altLang="en-US" sz="1400" b="1" dirty="0">
                <a:cs typeface="Arial" pitchFamily="34" charset="0"/>
              </a:endParaRPr>
            </a:p>
          </p:txBody>
        </p:sp>
        <p:sp>
          <p:nvSpPr>
            <p:cNvPr id="89" name="TextBox 13">
              <a:extLst>
                <a:ext uri="{FF2B5EF4-FFF2-40B4-BE49-F238E27FC236}">
                  <a16:creationId xmlns:a16="http://schemas.microsoft.com/office/drawing/2014/main" id="{F19583BD-456E-88E8-0E08-3533F800D370}"/>
                </a:ext>
              </a:extLst>
            </p:cNvPr>
            <p:cNvSpPr txBox="1"/>
            <p:nvPr/>
          </p:nvSpPr>
          <p:spPr>
            <a:xfrm>
              <a:off x="6136863" y="2408920"/>
              <a:ext cx="15098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70C0"/>
                  </a:solidFill>
                  <a:cs typeface="Arial" pitchFamily="34" charset="0"/>
                </a:rPr>
                <a:t>Serial_Number_2</a:t>
              </a:r>
              <a:endParaRPr lang="ko-KR" altLang="en-US" sz="1400" b="1" dirty="0">
                <a:solidFill>
                  <a:srgbClr val="0070C0"/>
                </a:solidFill>
                <a:cs typeface="Arial" pitchFamily="34" charset="0"/>
              </a:endParaRPr>
            </a:p>
          </p:txBody>
        </p:sp>
        <p:sp>
          <p:nvSpPr>
            <p:cNvPr id="90" name="TextBox 13">
              <a:extLst>
                <a:ext uri="{FF2B5EF4-FFF2-40B4-BE49-F238E27FC236}">
                  <a16:creationId xmlns:a16="http://schemas.microsoft.com/office/drawing/2014/main" id="{0FDF5E8A-B098-C8A2-EA37-92FF024344CA}"/>
                </a:ext>
              </a:extLst>
            </p:cNvPr>
            <p:cNvSpPr txBox="1"/>
            <p:nvPr/>
          </p:nvSpPr>
          <p:spPr>
            <a:xfrm>
              <a:off x="6136863" y="2827363"/>
              <a:ext cx="15098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rgbClr val="0070C0"/>
                  </a:solidFill>
                  <a:cs typeface="Arial" pitchFamily="34" charset="0"/>
                </a:rPr>
                <a:t>Serial_Number</a:t>
              </a:r>
              <a:endParaRPr lang="ko-KR" altLang="en-US" sz="1400" b="1" dirty="0">
                <a:solidFill>
                  <a:srgbClr val="0070C0"/>
                </a:solidFill>
                <a:cs typeface="Arial" pitchFamily="34" charset="0"/>
              </a:endParaRPr>
            </a:p>
          </p:txBody>
        </p:sp>
        <p:sp>
          <p:nvSpPr>
            <p:cNvPr id="91" name="TextBox 13">
              <a:extLst>
                <a:ext uri="{FF2B5EF4-FFF2-40B4-BE49-F238E27FC236}">
                  <a16:creationId xmlns:a16="http://schemas.microsoft.com/office/drawing/2014/main" id="{2CF49F3E-6803-8622-3AE4-CA96C22C2B8D}"/>
                </a:ext>
              </a:extLst>
            </p:cNvPr>
            <p:cNvSpPr txBox="1"/>
            <p:nvPr/>
          </p:nvSpPr>
          <p:spPr>
            <a:xfrm>
              <a:off x="6136863" y="3604190"/>
              <a:ext cx="15098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rgbClr val="0070C0"/>
                  </a:solidFill>
                  <a:cs typeface="Arial" pitchFamily="34" charset="0"/>
                </a:rPr>
                <a:t>Serial_Number_k</a:t>
              </a:r>
              <a:endParaRPr lang="ko-KR" altLang="en-US" sz="1400" b="1" dirty="0">
                <a:solidFill>
                  <a:srgbClr val="0070C0"/>
                </a:solidFill>
                <a:cs typeface="Arial" pitchFamily="34" charset="0"/>
              </a:endParaRPr>
            </a:p>
          </p:txBody>
        </p:sp>
        <p:sp>
          <p:nvSpPr>
            <p:cNvPr id="92" name="TextBox 13">
              <a:extLst>
                <a:ext uri="{FF2B5EF4-FFF2-40B4-BE49-F238E27FC236}">
                  <a16:creationId xmlns:a16="http://schemas.microsoft.com/office/drawing/2014/main" id="{1642E622-5F74-A8B6-793C-0E147EDB0883}"/>
                </a:ext>
              </a:extLst>
            </p:cNvPr>
            <p:cNvSpPr txBox="1"/>
            <p:nvPr/>
          </p:nvSpPr>
          <p:spPr>
            <a:xfrm>
              <a:off x="7969285" y="2483301"/>
              <a:ext cx="11620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cs typeface="Arial" pitchFamily="34" charset="0"/>
                </a:rPr>
                <a:t>wait_time_2</a:t>
              </a:r>
              <a:endParaRPr lang="ko-KR" altLang="en-US" sz="1400" b="1" dirty="0">
                <a:cs typeface="Arial" pitchFamily="34" charset="0"/>
              </a:endParaRPr>
            </a:p>
          </p:txBody>
        </p:sp>
        <p:sp>
          <p:nvSpPr>
            <p:cNvPr id="93" name="TextBox 13">
              <a:extLst>
                <a:ext uri="{FF2B5EF4-FFF2-40B4-BE49-F238E27FC236}">
                  <a16:creationId xmlns:a16="http://schemas.microsoft.com/office/drawing/2014/main" id="{9D8EEFFD-DB73-C392-48C0-5531E3B25240}"/>
                </a:ext>
              </a:extLst>
            </p:cNvPr>
            <p:cNvSpPr txBox="1"/>
            <p:nvPr/>
          </p:nvSpPr>
          <p:spPr>
            <a:xfrm>
              <a:off x="8175363" y="2982317"/>
              <a:ext cx="11620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cs typeface="Arial" pitchFamily="34" charset="0"/>
                </a:rPr>
                <a:t>wait_time</a:t>
              </a:r>
              <a:endParaRPr lang="ko-KR" altLang="en-US" sz="1400" b="1" dirty="0">
                <a:cs typeface="Arial" pitchFamily="34" charset="0"/>
              </a:endParaRPr>
            </a:p>
          </p:txBody>
        </p:sp>
        <p:sp>
          <p:nvSpPr>
            <p:cNvPr id="94" name="TextBox 13">
              <a:extLst>
                <a:ext uri="{FF2B5EF4-FFF2-40B4-BE49-F238E27FC236}">
                  <a16:creationId xmlns:a16="http://schemas.microsoft.com/office/drawing/2014/main" id="{16736B99-107C-6660-AF33-19649BDB379E}"/>
                </a:ext>
              </a:extLst>
            </p:cNvPr>
            <p:cNvSpPr txBox="1"/>
            <p:nvPr/>
          </p:nvSpPr>
          <p:spPr>
            <a:xfrm>
              <a:off x="8091765" y="3834917"/>
              <a:ext cx="11620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cs typeface="Arial" pitchFamily="34" charset="0"/>
                </a:rPr>
                <a:t>wait_time_k</a:t>
              </a:r>
              <a:endParaRPr lang="ko-KR" altLang="en-US" sz="1400" b="1" dirty="0">
                <a:cs typeface="Arial" pitchFamily="34" charset="0"/>
              </a:endParaRPr>
            </a:p>
          </p:txBody>
        </p:sp>
        <p:sp>
          <p:nvSpPr>
            <p:cNvPr id="95" name="TextBox 13">
              <a:extLst>
                <a:ext uri="{FF2B5EF4-FFF2-40B4-BE49-F238E27FC236}">
                  <a16:creationId xmlns:a16="http://schemas.microsoft.com/office/drawing/2014/main" id="{5D695D08-0739-B067-475B-78AAC3CB0469}"/>
                </a:ext>
              </a:extLst>
            </p:cNvPr>
            <p:cNvSpPr txBox="1"/>
            <p:nvPr/>
          </p:nvSpPr>
          <p:spPr>
            <a:xfrm>
              <a:off x="8453763" y="1350046"/>
              <a:ext cx="140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cs typeface="Arial" pitchFamily="34" charset="0"/>
                </a:rPr>
                <a:t>Queue_time</a:t>
              </a:r>
              <a:endParaRPr lang="ko-KR" altLang="en-US" b="1" dirty="0">
                <a:cs typeface="Arial" pitchFamily="34" charset="0"/>
              </a:endParaRPr>
            </a:p>
          </p:txBody>
        </p:sp>
      </p:grpSp>
      <p:sp>
        <p:nvSpPr>
          <p:cNvPr id="101" name="TextBox 13">
            <a:extLst>
              <a:ext uri="{FF2B5EF4-FFF2-40B4-BE49-F238E27FC236}">
                <a16:creationId xmlns:a16="http://schemas.microsoft.com/office/drawing/2014/main" id="{C4F03D8D-F2BE-1A2D-1571-C6FB997E1723}"/>
              </a:ext>
            </a:extLst>
          </p:cNvPr>
          <p:cNvSpPr txBox="1"/>
          <p:nvPr/>
        </p:nvSpPr>
        <p:spPr>
          <a:xfrm>
            <a:off x="5748102" y="1013843"/>
            <a:ext cx="3930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b="1" dirty="0">
                <a:cs typeface="Arial" pitchFamily="34" charset="0"/>
              </a:rPr>
              <a:t>B091 _</a:t>
            </a:r>
            <a:r>
              <a:rPr lang="zh-TW" altLang="en-US" b="1" dirty="0">
                <a:cs typeface="Arial" pitchFamily="34" charset="0"/>
              </a:rPr>
              <a:t>等候中的組數中已等候時間</a:t>
            </a:r>
            <a:r>
              <a:rPr lang="en-US" altLang="zh-TW" b="1" dirty="0">
                <a:cs typeface="Arial" pitchFamily="34" charset="0"/>
              </a:rPr>
              <a:t>(</a:t>
            </a:r>
            <a:r>
              <a:rPr lang="zh-TW" altLang="en-US" b="1" dirty="0">
                <a:cs typeface="Arial" pitchFamily="34" charset="0"/>
              </a:rPr>
              <a:t>總和</a:t>
            </a:r>
            <a:r>
              <a:rPr lang="en-US" altLang="zh-TW" b="1" dirty="0">
                <a:cs typeface="Arial" pitchFamily="34" charset="0"/>
              </a:rPr>
              <a:t>/</a:t>
            </a:r>
            <a:r>
              <a:rPr lang="zh-TW" altLang="en-US" b="1" dirty="0">
                <a:cs typeface="Arial" pitchFamily="34" charset="0"/>
              </a:rPr>
              <a:t>最大</a:t>
            </a:r>
            <a:r>
              <a:rPr lang="en-US" altLang="zh-TW" b="1" dirty="0">
                <a:cs typeface="Arial" pitchFamily="34" charset="0"/>
              </a:rPr>
              <a:t>/</a:t>
            </a:r>
            <a:r>
              <a:rPr lang="zh-TW" altLang="en-US" b="1" dirty="0">
                <a:cs typeface="Arial" pitchFamily="34" charset="0"/>
              </a:rPr>
              <a:t>最小</a:t>
            </a:r>
            <a:r>
              <a:rPr lang="en-US" altLang="zh-TW" b="1" dirty="0">
                <a:cs typeface="Arial" pitchFamily="34" charset="0"/>
              </a:rPr>
              <a:t>/</a:t>
            </a:r>
            <a:r>
              <a:rPr lang="zh-TW" altLang="en-US" b="1" dirty="0">
                <a:cs typeface="Arial" pitchFamily="34" charset="0"/>
              </a:rPr>
              <a:t>平均</a:t>
            </a:r>
            <a:r>
              <a:rPr lang="en-US" altLang="zh-TW" b="1" dirty="0">
                <a:cs typeface="Arial" pitchFamily="34" charset="0"/>
              </a:rPr>
              <a:t>)</a:t>
            </a:r>
            <a:endParaRPr lang="ko-KR" altLang="en-US" b="1" dirty="0">
              <a:cs typeface="Arial" pitchFamily="34" charset="0"/>
            </a:endParaRPr>
          </a:p>
        </p:txBody>
      </p:sp>
      <p:sp>
        <p:nvSpPr>
          <p:cNvPr id="103" name="Round Same Side Corner Rectangle 8">
            <a:extLst>
              <a:ext uri="{FF2B5EF4-FFF2-40B4-BE49-F238E27FC236}">
                <a16:creationId xmlns:a16="http://schemas.microsoft.com/office/drawing/2014/main" id="{AE0AE70B-E403-A560-AD0A-2DA4093F6C6E}"/>
              </a:ext>
            </a:extLst>
          </p:cNvPr>
          <p:cNvSpPr/>
          <p:nvPr/>
        </p:nvSpPr>
        <p:spPr>
          <a:xfrm>
            <a:off x="5668003" y="2285729"/>
            <a:ext cx="391935" cy="451794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Round Same Side Corner Rectangle 8">
            <a:extLst>
              <a:ext uri="{FF2B5EF4-FFF2-40B4-BE49-F238E27FC236}">
                <a16:creationId xmlns:a16="http://schemas.microsoft.com/office/drawing/2014/main" id="{0EC3C9C7-6F17-0468-7069-990FEEF6B926}"/>
              </a:ext>
            </a:extLst>
          </p:cNvPr>
          <p:cNvSpPr/>
          <p:nvPr/>
        </p:nvSpPr>
        <p:spPr>
          <a:xfrm>
            <a:off x="5688190" y="2720013"/>
            <a:ext cx="391935" cy="451794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5" name="Round Same Side Corner Rectangle 8">
            <a:extLst>
              <a:ext uri="{FF2B5EF4-FFF2-40B4-BE49-F238E27FC236}">
                <a16:creationId xmlns:a16="http://schemas.microsoft.com/office/drawing/2014/main" id="{939AC8AB-9A75-2F00-5C95-BF3103BA2DC6}"/>
              </a:ext>
            </a:extLst>
          </p:cNvPr>
          <p:cNvSpPr/>
          <p:nvPr/>
        </p:nvSpPr>
        <p:spPr>
          <a:xfrm>
            <a:off x="5688190" y="3175551"/>
            <a:ext cx="391935" cy="451794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6" name="Round Same Side Corner Rectangle 8">
            <a:extLst>
              <a:ext uri="{FF2B5EF4-FFF2-40B4-BE49-F238E27FC236}">
                <a16:creationId xmlns:a16="http://schemas.microsoft.com/office/drawing/2014/main" id="{DD6575AC-34FD-AE1C-0232-76BC1424DEAA}"/>
              </a:ext>
            </a:extLst>
          </p:cNvPr>
          <p:cNvSpPr/>
          <p:nvPr/>
        </p:nvSpPr>
        <p:spPr>
          <a:xfrm>
            <a:off x="5688190" y="3924126"/>
            <a:ext cx="391935" cy="451794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7" name="Parallelogram 15">
            <a:extLst>
              <a:ext uri="{FF2B5EF4-FFF2-40B4-BE49-F238E27FC236}">
                <a16:creationId xmlns:a16="http://schemas.microsoft.com/office/drawing/2014/main" id="{957587FC-824B-819D-37CF-DC67E77C4F56}"/>
              </a:ext>
            </a:extLst>
          </p:cNvPr>
          <p:cNvSpPr/>
          <p:nvPr/>
        </p:nvSpPr>
        <p:spPr>
          <a:xfrm flipH="1">
            <a:off x="9307766" y="2758790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13" name="Parallelogram 15">
            <a:extLst>
              <a:ext uri="{FF2B5EF4-FFF2-40B4-BE49-F238E27FC236}">
                <a16:creationId xmlns:a16="http://schemas.microsoft.com/office/drawing/2014/main" id="{9176572A-AF0E-78B4-5D36-859AE365E43B}"/>
              </a:ext>
            </a:extLst>
          </p:cNvPr>
          <p:cNvSpPr/>
          <p:nvPr/>
        </p:nvSpPr>
        <p:spPr>
          <a:xfrm flipH="1">
            <a:off x="9307765" y="3289643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14" name="Parallelogram 15">
            <a:extLst>
              <a:ext uri="{FF2B5EF4-FFF2-40B4-BE49-F238E27FC236}">
                <a16:creationId xmlns:a16="http://schemas.microsoft.com/office/drawing/2014/main" id="{F9B34B30-99F5-4E2C-47F9-55D01CE05381}"/>
              </a:ext>
            </a:extLst>
          </p:cNvPr>
          <p:cNvSpPr/>
          <p:nvPr/>
        </p:nvSpPr>
        <p:spPr>
          <a:xfrm flipH="1">
            <a:off x="9291946" y="3909562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15" name="TextBox 13">
            <a:extLst>
              <a:ext uri="{FF2B5EF4-FFF2-40B4-BE49-F238E27FC236}">
                <a16:creationId xmlns:a16="http://schemas.microsoft.com/office/drawing/2014/main" id="{FE230A80-26C5-C72D-EF0D-6F14906A5C4A}"/>
              </a:ext>
            </a:extLst>
          </p:cNvPr>
          <p:cNvSpPr txBox="1"/>
          <p:nvPr/>
        </p:nvSpPr>
        <p:spPr>
          <a:xfrm>
            <a:off x="5748102" y="4931080"/>
            <a:ext cx="3930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b="1" dirty="0">
                <a:cs typeface="Arial" pitchFamily="34" charset="0"/>
              </a:rPr>
              <a:t>B091</a:t>
            </a:r>
            <a:r>
              <a:rPr lang="zh-TW" altLang="en-US" b="1" dirty="0">
                <a:cs typeface="Arial" pitchFamily="34" charset="0"/>
              </a:rPr>
              <a:t>衍生變數開發邏輯</a:t>
            </a:r>
            <a:endParaRPr lang="ko-KR" altLang="en-US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366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9AA5C0E4-0287-BC7A-438A-AAD460BBA357}"/>
              </a:ext>
            </a:extLst>
          </p:cNvPr>
          <p:cNvSpPr/>
          <p:nvPr/>
        </p:nvSpPr>
        <p:spPr>
          <a:xfrm>
            <a:off x="9251950" y="1914797"/>
            <a:ext cx="2750536" cy="3297869"/>
          </a:xfrm>
          <a:prstGeom prst="rect">
            <a:avLst/>
          </a:prstGeom>
          <a:solidFill>
            <a:srgbClr val="F6F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FD6A64E3-AB5E-D9A9-A6F6-12E2D3E336F0}"/>
              </a:ext>
            </a:extLst>
          </p:cNvPr>
          <p:cNvGrpSpPr/>
          <p:nvPr/>
        </p:nvGrpSpPr>
        <p:grpSpPr>
          <a:xfrm>
            <a:off x="485914" y="67353"/>
            <a:ext cx="3907733" cy="584775"/>
            <a:chOff x="368951" y="67353"/>
            <a:chExt cx="3907733" cy="58477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FE919957-FD99-0A28-2B80-5866414BBC8A}"/>
                </a:ext>
              </a:extLst>
            </p:cNvPr>
            <p:cNvSpPr/>
            <p:nvPr/>
          </p:nvSpPr>
          <p:spPr>
            <a:xfrm>
              <a:off x="1412630" y="67353"/>
              <a:ext cx="286405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zh-TW" sz="3200" b="1" spc="100" dirty="0">
                  <a:solidFill>
                    <a:srgbClr val="FFFFFF">
                      <a:lumMod val="9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Lato Heavy" panose="020F0902020204030203" pitchFamily="34" charset="0"/>
                  <a:sym typeface="Source Han Sans K Medium" panose="020B0600000000000000" pitchFamily="34" charset="-128"/>
                </a:rPr>
                <a:t>EDA</a:t>
              </a:r>
              <a:r>
                <a:rPr lang="zh-TW" altLang="en-US" sz="3200" b="1" spc="100" dirty="0">
                  <a:solidFill>
                    <a:srgbClr val="FFFFFF">
                      <a:lumMod val="9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Lato Heavy" panose="020F0902020204030203" pitchFamily="34" charset="0"/>
                  <a:sym typeface="Source Han Sans K Medium" panose="020B0600000000000000" pitchFamily="34" charset="-128"/>
                </a:rPr>
                <a:t> 初步結果</a:t>
              </a:r>
            </a:p>
          </p:txBody>
        </p: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88B84C24-9036-1BEC-CDB9-C1916A48CA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0717" y1="48770" x2="30717" y2="48770"/>
                          <a14:foregroundMark x1="64846" y1="40574" x2="64846" y2="40574"/>
                          <a14:foregroundMark x1="20478" y1="48361" x2="20478" y2="48361"/>
                        </a14:backgroundRemoval>
                      </a14:imgEffect>
                    </a14:imgLayer>
                  </a14:imgProps>
                </a:ext>
              </a:extLst>
            </a:blip>
            <a:srcRect l="14442" t="14545" r="11267" b="16833"/>
            <a:stretch/>
          </p:blipFill>
          <p:spPr>
            <a:xfrm>
              <a:off x="368951" y="232154"/>
              <a:ext cx="331733" cy="255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50" name="文字方塊 49"/>
          <p:cNvSpPr txBox="1"/>
          <p:nvPr/>
        </p:nvSpPr>
        <p:spPr>
          <a:xfrm>
            <a:off x="5627880" y="241273"/>
            <a:ext cx="49552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重要變數分享 </a:t>
            </a:r>
            <a:r>
              <a:rPr lang="en-US" altLang="zh-TW" sz="30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30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連續型變數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E482AD7-7F75-E5DF-39EA-F8EE3F737FF3}"/>
              </a:ext>
            </a:extLst>
          </p:cNvPr>
          <p:cNvSpPr txBox="1"/>
          <p:nvPr/>
        </p:nvSpPr>
        <p:spPr>
          <a:xfrm>
            <a:off x="393303" y="957397"/>
            <a:ext cx="6521337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各變數與</a:t>
            </a:r>
            <a:r>
              <a:rPr lang="zh-TW" altLang="en-US" b="1" u="sng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排隊等候時間</a:t>
            </a: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的相關係數約落在 </a:t>
            </a:r>
            <a:r>
              <a:rPr lang="en-US" altLang="zh-TW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-0.21~0.56</a:t>
            </a: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spc="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b="1" u="sng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人數</a:t>
            </a: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b="1" u="sng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已等候時間總和</a:t>
            </a: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有關的變數的相關程度最高。</a:t>
            </a:r>
          </a:p>
        </p:txBody>
      </p:sp>
      <p:pic>
        <p:nvPicPr>
          <p:cNvPr id="1033" name="圖片 1032">
            <a:extLst>
              <a:ext uri="{FF2B5EF4-FFF2-40B4-BE49-F238E27FC236}">
                <a16:creationId xmlns:a16="http://schemas.microsoft.com/office/drawing/2014/main" id="{7749EFEE-2CF4-0983-1109-24157A4C3F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302" y="1811643"/>
            <a:ext cx="5702697" cy="2232231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37C6D576-1768-B9CB-D73A-F1F5427D1B65}"/>
              </a:ext>
            </a:extLst>
          </p:cNvPr>
          <p:cNvGrpSpPr/>
          <p:nvPr/>
        </p:nvGrpSpPr>
        <p:grpSpPr>
          <a:xfrm>
            <a:off x="6362278" y="1830935"/>
            <a:ext cx="5641851" cy="4892645"/>
            <a:chOff x="6362278" y="1830935"/>
            <a:chExt cx="5641851" cy="4892645"/>
          </a:xfrm>
        </p:grpSpPr>
        <p:pic>
          <p:nvPicPr>
            <p:cNvPr id="1024" name="圖片 1023">
              <a:extLst>
                <a:ext uri="{FF2B5EF4-FFF2-40B4-BE49-F238E27FC236}">
                  <a16:creationId xmlns:a16="http://schemas.microsoft.com/office/drawing/2014/main" id="{D5BECBAF-D951-2BF6-7171-5722497A41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15245" b="1338"/>
            <a:stretch/>
          </p:blipFill>
          <p:spPr>
            <a:xfrm>
              <a:off x="9130644" y="6421263"/>
              <a:ext cx="2873485" cy="302317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E033161B-AB3B-CAE2-A962-1D55ED9D76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021" r="10801" b="88646"/>
            <a:stretch/>
          </p:blipFill>
          <p:spPr>
            <a:xfrm>
              <a:off x="6362281" y="1830935"/>
              <a:ext cx="5640238" cy="506372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BAE53C7E-842C-4A7E-0C24-D9260A0F08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3115" r="10801" b="85176"/>
            <a:stretch/>
          </p:blipFill>
          <p:spPr>
            <a:xfrm>
              <a:off x="6362279" y="2328392"/>
              <a:ext cx="5640206" cy="92702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27080EEC-FEC8-5A97-9066-3710D5118C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6975" r="10801" b="81316"/>
            <a:stretch/>
          </p:blipFill>
          <p:spPr>
            <a:xfrm>
              <a:off x="6362279" y="2425189"/>
              <a:ext cx="5640206" cy="9270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B716C06-DE74-CD09-7393-DF125B0538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0718" r="10801" b="77574"/>
            <a:stretch/>
          </p:blipFill>
          <p:spPr>
            <a:xfrm>
              <a:off x="6362279" y="2525952"/>
              <a:ext cx="5640248" cy="92704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BA35B4A-B772-125A-A4FA-A4064353F3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4460" r="10801" b="69804"/>
            <a:stretch/>
          </p:blipFill>
          <p:spPr>
            <a:xfrm>
              <a:off x="6362279" y="2620365"/>
              <a:ext cx="5640240" cy="3112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5C32410-4E08-A013-D112-AEDFC440E0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32009" r="10801" b="64208"/>
            <a:stretch/>
          </p:blipFill>
          <p:spPr>
            <a:xfrm>
              <a:off x="6362279" y="2939052"/>
              <a:ext cx="5640246" cy="205268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E7BCB59A-9351-8539-C896-5097C4BAB0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37658" r="10801" b="60634"/>
            <a:stretch/>
          </p:blipFill>
          <p:spPr>
            <a:xfrm>
              <a:off x="6362279" y="3145601"/>
              <a:ext cx="5640206" cy="92702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2420E0D9-71EC-F545-87CC-0B5C7943B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41604" r="10801" b="379"/>
            <a:stretch/>
          </p:blipFill>
          <p:spPr>
            <a:xfrm>
              <a:off x="6362278" y="3246000"/>
              <a:ext cx="5640236" cy="3147766"/>
            </a:xfrm>
            <a:prstGeom prst="rect">
              <a:avLst/>
            </a:prstGeom>
          </p:spPr>
        </p:pic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C0407863-117A-E3A7-B8BB-E971DDC81CD1}"/>
              </a:ext>
            </a:extLst>
          </p:cNvPr>
          <p:cNvSpPr/>
          <p:nvPr/>
        </p:nvSpPr>
        <p:spPr>
          <a:xfrm>
            <a:off x="6514679" y="2943497"/>
            <a:ext cx="5508000" cy="3456000"/>
          </a:xfrm>
          <a:prstGeom prst="rect">
            <a:avLst/>
          </a:prstGeom>
          <a:solidFill>
            <a:schemeClr val="bg1">
              <a:lumMod val="85000"/>
              <a:alpha val="4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3B9FF031-E998-3FBA-AEE8-B7DCFA91FE39}"/>
              </a:ext>
            </a:extLst>
          </p:cNvPr>
          <p:cNvSpPr/>
          <p:nvPr/>
        </p:nvSpPr>
        <p:spPr>
          <a:xfrm>
            <a:off x="817647" y="1914796"/>
            <a:ext cx="460310" cy="102425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F4E881A0-4A60-503A-9FBA-05F79B1C3C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780" y="4147027"/>
            <a:ext cx="5508000" cy="2482828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CC4E96EC-6468-2BA5-2512-D6696BFB94F5}"/>
              </a:ext>
            </a:extLst>
          </p:cNvPr>
          <p:cNvSpPr txBox="1"/>
          <p:nvPr/>
        </p:nvSpPr>
        <p:spPr>
          <a:xfrm>
            <a:off x="2505534" y="6518302"/>
            <a:ext cx="18004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等候中的客戶最長等候時間</a:t>
            </a: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4189204B-D6F9-1DB1-E2C8-141565A14B29}"/>
              </a:ext>
            </a:extLst>
          </p:cNvPr>
          <p:cNvSpPr/>
          <p:nvPr/>
        </p:nvSpPr>
        <p:spPr>
          <a:xfrm>
            <a:off x="731922" y="4159369"/>
            <a:ext cx="460310" cy="205093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3433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FD6A64E3-AB5E-D9A9-A6F6-12E2D3E336F0}"/>
              </a:ext>
            </a:extLst>
          </p:cNvPr>
          <p:cNvGrpSpPr/>
          <p:nvPr/>
        </p:nvGrpSpPr>
        <p:grpSpPr>
          <a:xfrm>
            <a:off x="485914" y="67353"/>
            <a:ext cx="3907733" cy="584775"/>
            <a:chOff x="368951" y="67353"/>
            <a:chExt cx="3907733" cy="58477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FE919957-FD99-0A28-2B80-5866414BBC8A}"/>
                </a:ext>
              </a:extLst>
            </p:cNvPr>
            <p:cNvSpPr/>
            <p:nvPr/>
          </p:nvSpPr>
          <p:spPr>
            <a:xfrm>
              <a:off x="1412630" y="67353"/>
              <a:ext cx="286405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zh-TW" sz="3200" b="1" spc="100" dirty="0">
                  <a:solidFill>
                    <a:srgbClr val="FFFFFF">
                      <a:lumMod val="9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Lato Heavy" panose="020F0902020204030203" pitchFamily="34" charset="0"/>
                  <a:sym typeface="Source Han Sans K Medium" panose="020B0600000000000000" pitchFamily="34" charset="-128"/>
                </a:rPr>
                <a:t>EDA</a:t>
              </a:r>
              <a:r>
                <a:rPr lang="zh-TW" altLang="en-US" sz="3200" b="1" spc="100" dirty="0">
                  <a:solidFill>
                    <a:srgbClr val="FFFFFF">
                      <a:lumMod val="9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Lato Heavy" panose="020F0902020204030203" pitchFamily="34" charset="0"/>
                  <a:sym typeface="Source Han Sans K Medium" panose="020B0600000000000000" pitchFamily="34" charset="-128"/>
                </a:rPr>
                <a:t> 初步結果</a:t>
              </a:r>
            </a:p>
          </p:txBody>
        </p: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88B84C24-9036-1BEC-CDB9-C1916A48CA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0717" y1="48770" x2="30717" y2="48770"/>
                          <a14:foregroundMark x1="64846" y1="40574" x2="64846" y2="40574"/>
                          <a14:foregroundMark x1="20478" y1="48361" x2="20478" y2="48361"/>
                        </a14:backgroundRemoval>
                      </a14:imgEffect>
                    </a14:imgLayer>
                  </a14:imgProps>
                </a:ext>
              </a:extLst>
            </a:blip>
            <a:srcRect l="14442" t="14545" r="11267" b="16833"/>
            <a:stretch/>
          </p:blipFill>
          <p:spPr>
            <a:xfrm>
              <a:off x="368951" y="232154"/>
              <a:ext cx="331733" cy="255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50" name="文字方塊 49"/>
          <p:cNvSpPr txBox="1"/>
          <p:nvPr/>
        </p:nvSpPr>
        <p:spPr>
          <a:xfrm>
            <a:off x="5627880" y="241273"/>
            <a:ext cx="49552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重要變數分享 </a:t>
            </a:r>
            <a:r>
              <a:rPr lang="en-US" altLang="zh-TW" sz="30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30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類別型變數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9D5A9AE-FAD2-E801-8DAB-AE28B52F5881}"/>
              </a:ext>
            </a:extLst>
          </p:cNvPr>
          <p:cNvSpPr txBox="1"/>
          <p:nvPr/>
        </p:nvSpPr>
        <p:spPr>
          <a:xfrm>
            <a:off x="910258" y="5149672"/>
            <a:ext cx="42835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</a:t>
            </a:r>
            <a:r>
              <a:rPr lang="zh-TW" altLang="en-US" sz="12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：近 </a:t>
            </a:r>
            <a:r>
              <a:rPr lang="en-US" altLang="zh-TW" sz="12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15 </a:t>
            </a:r>
            <a:r>
              <a:rPr lang="zh-TW" altLang="en-US" sz="12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分鐘有人排隊，且排隊時間皆在 </a:t>
            </a:r>
            <a:r>
              <a:rPr lang="en-US" altLang="zh-TW" sz="12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12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分鐘以上</a:t>
            </a:r>
          </a:p>
          <a:p>
            <a:r>
              <a:rPr lang="en-US" altLang="zh-TW" sz="12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sz="12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：近 </a:t>
            </a:r>
            <a:r>
              <a:rPr lang="en-US" altLang="zh-TW" sz="12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15 </a:t>
            </a:r>
            <a:r>
              <a:rPr lang="zh-TW" altLang="en-US" sz="12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分鐘有人排隊，但排隊時間不足 </a:t>
            </a:r>
            <a:r>
              <a:rPr lang="en-US" altLang="zh-TW" sz="12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12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分鐘</a:t>
            </a:r>
          </a:p>
          <a:p>
            <a:r>
              <a:rPr lang="en-US" altLang="zh-TW" sz="12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sz="12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：近 </a:t>
            </a:r>
            <a:r>
              <a:rPr lang="en-US" altLang="zh-TW" sz="12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15 </a:t>
            </a:r>
            <a:r>
              <a:rPr lang="zh-TW" altLang="en-US" sz="12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分鐘沒有資料 </a:t>
            </a:r>
            <a:r>
              <a:rPr lang="en-US" altLang="zh-TW" sz="12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近 </a:t>
            </a:r>
            <a:r>
              <a:rPr lang="en-US" altLang="zh-TW" sz="12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15 </a:t>
            </a:r>
            <a:r>
              <a:rPr lang="zh-TW" altLang="en-US" sz="12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分鐘沒有新客人來抽號碼牌</a:t>
            </a:r>
            <a:r>
              <a:rPr lang="en-US" altLang="zh-TW" sz="12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2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63FD807-8659-4B03-8D27-68DCBFF92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647" y="1526406"/>
            <a:ext cx="4991100" cy="33147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C9F7F78-4960-2BF5-78B8-18D22D858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223" y="1264261"/>
            <a:ext cx="2925621" cy="252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A5EE3B8-8C15-8A15-D1D9-14E4383A0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166" y="4059336"/>
            <a:ext cx="2819678" cy="246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DD3434A-48E6-B40F-6D30-6010162CA547}"/>
              </a:ext>
            </a:extLst>
          </p:cNvPr>
          <p:cNvSpPr txBox="1"/>
          <p:nvPr/>
        </p:nvSpPr>
        <p:spPr>
          <a:xfrm>
            <a:off x="9817358" y="2681918"/>
            <a:ext cx="12453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sz="120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H</a:t>
            </a:r>
            <a:r>
              <a:rPr lang="zh-TW" altLang="en-US" dirty="0"/>
              <a:t>：強烈颱風</a:t>
            </a:r>
          </a:p>
          <a:p>
            <a:r>
              <a:rPr lang="en-US" altLang="zh-TW" dirty="0"/>
              <a:t>M</a:t>
            </a:r>
            <a:r>
              <a:rPr lang="zh-TW" altLang="en-US" dirty="0"/>
              <a:t>：中度颱風</a:t>
            </a:r>
          </a:p>
          <a:p>
            <a:r>
              <a:rPr lang="en-US" altLang="zh-TW" dirty="0"/>
              <a:t>L</a:t>
            </a:r>
            <a:r>
              <a:rPr lang="zh-TW" altLang="en-US" dirty="0"/>
              <a:t>：輕度颱風</a:t>
            </a:r>
          </a:p>
          <a:p>
            <a:r>
              <a:rPr lang="en-US" altLang="zh-TW" dirty="0"/>
              <a:t>N</a:t>
            </a:r>
            <a:r>
              <a:rPr lang="zh-TW" altLang="en-US" dirty="0"/>
              <a:t>：無颱風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BA0F26-1C1E-474B-8423-217E37871C35}"/>
              </a:ext>
            </a:extLst>
          </p:cNvPr>
          <p:cNvSpPr txBox="1"/>
          <p:nvPr/>
        </p:nvSpPr>
        <p:spPr>
          <a:xfrm>
            <a:off x="4482741" y="4763470"/>
            <a:ext cx="1098379" cy="21544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>
            <a:defPPr>
              <a:defRPr lang="zh-TW"/>
            </a:defPPr>
            <a:lvl1pPr algn="ctr">
              <a:defRPr sz="120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800" dirty="0">
                <a:solidFill>
                  <a:schemeClr val="bg2">
                    <a:lumMod val="50000"/>
                  </a:schemeClr>
                </a:solidFill>
              </a:rPr>
              <a:t>平均等候時間 </a:t>
            </a:r>
            <a:r>
              <a:rPr lang="en-US" altLang="zh-TW" sz="8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zh-TW" altLang="en-US" sz="800" dirty="0">
                <a:solidFill>
                  <a:schemeClr val="bg2">
                    <a:lumMod val="50000"/>
                  </a:schemeClr>
                </a:solidFill>
              </a:rPr>
              <a:t>分鐘</a:t>
            </a:r>
            <a:r>
              <a:rPr lang="en-US" altLang="zh-TW" sz="800" dirty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zh-TW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950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FD6A64E3-AB5E-D9A9-A6F6-12E2D3E336F0}"/>
              </a:ext>
            </a:extLst>
          </p:cNvPr>
          <p:cNvGrpSpPr/>
          <p:nvPr/>
        </p:nvGrpSpPr>
        <p:grpSpPr>
          <a:xfrm>
            <a:off x="485914" y="67353"/>
            <a:ext cx="3907733" cy="584775"/>
            <a:chOff x="368951" y="67353"/>
            <a:chExt cx="3907733" cy="58477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FE919957-FD99-0A28-2B80-5866414BBC8A}"/>
                </a:ext>
              </a:extLst>
            </p:cNvPr>
            <p:cNvSpPr/>
            <p:nvPr/>
          </p:nvSpPr>
          <p:spPr>
            <a:xfrm>
              <a:off x="1412630" y="67353"/>
              <a:ext cx="286405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zh-TW" sz="3200" b="1" spc="100" dirty="0">
                  <a:solidFill>
                    <a:srgbClr val="FFFFFF">
                      <a:lumMod val="9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Lato Heavy" panose="020F0902020204030203" pitchFamily="34" charset="0"/>
                  <a:sym typeface="Source Han Sans K Medium" panose="020B0600000000000000" pitchFamily="34" charset="-128"/>
                </a:rPr>
                <a:t>EDA</a:t>
              </a:r>
              <a:r>
                <a:rPr lang="zh-TW" altLang="en-US" sz="3200" b="1" spc="100" dirty="0">
                  <a:solidFill>
                    <a:srgbClr val="FFFFFF">
                      <a:lumMod val="9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Lato Heavy" panose="020F0902020204030203" pitchFamily="34" charset="0"/>
                  <a:sym typeface="Source Han Sans K Medium" panose="020B0600000000000000" pitchFamily="34" charset="-128"/>
                </a:rPr>
                <a:t> 初步結果</a:t>
              </a:r>
            </a:p>
          </p:txBody>
        </p: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88B84C24-9036-1BEC-CDB9-C1916A48CA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0717" y1="48770" x2="30717" y2="48770"/>
                          <a14:foregroundMark x1="64846" y1="40574" x2="64846" y2="40574"/>
                          <a14:foregroundMark x1="20478" y1="48361" x2="20478" y2="48361"/>
                        </a14:backgroundRemoval>
                      </a14:imgEffect>
                    </a14:imgLayer>
                  </a14:imgProps>
                </a:ext>
              </a:extLst>
            </a:blip>
            <a:srcRect l="14442" t="14545" r="11267" b="16833"/>
            <a:stretch/>
          </p:blipFill>
          <p:spPr>
            <a:xfrm>
              <a:off x="368951" y="232154"/>
              <a:ext cx="331733" cy="255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50" name="文字方塊 49"/>
          <p:cNvSpPr txBox="1"/>
          <p:nvPr/>
        </p:nvSpPr>
        <p:spPr>
          <a:xfrm>
            <a:off x="5627880" y="241273"/>
            <a:ext cx="25699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其他問題確認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6ACB3B2-06BD-1B66-546B-358C31C4E792}"/>
              </a:ext>
            </a:extLst>
          </p:cNvPr>
          <p:cNvSpPr txBox="1"/>
          <p:nvPr/>
        </p:nvSpPr>
        <p:spPr>
          <a:xfrm>
            <a:off x="5049365" y="5791490"/>
            <a:ext cx="174593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sz="120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1050" dirty="0">
                <a:solidFill>
                  <a:schemeClr val="bg1">
                    <a:lumMod val="65000"/>
                  </a:schemeClr>
                </a:solidFill>
              </a:rPr>
              <a:t>開店前：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11:00</a:t>
            </a:r>
            <a:r>
              <a:rPr lang="zh-TW" altLang="en-US" sz="1050" dirty="0">
                <a:solidFill>
                  <a:schemeClr val="bg1">
                    <a:lumMod val="65000"/>
                  </a:schemeClr>
                </a:solidFill>
              </a:rPr>
              <a:t> 前</a:t>
            </a:r>
            <a:endParaRPr lang="en-US" altLang="zh-TW" sz="105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TW" altLang="en-US" sz="1050" dirty="0">
                <a:solidFill>
                  <a:schemeClr val="bg1">
                    <a:lumMod val="65000"/>
                  </a:schemeClr>
                </a:solidFill>
              </a:rPr>
              <a:t>午餐時段：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11:00~14:00</a:t>
            </a:r>
          </a:p>
          <a:p>
            <a:r>
              <a:rPr lang="zh-TW" altLang="en-US" sz="1050" dirty="0">
                <a:solidFill>
                  <a:schemeClr val="bg1">
                    <a:lumMod val="65000"/>
                  </a:schemeClr>
                </a:solidFill>
              </a:rPr>
              <a:t>午間時段：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14:01~17:00</a:t>
            </a:r>
          </a:p>
          <a:p>
            <a:r>
              <a:rPr lang="zh-TW" altLang="en-US" sz="1050" dirty="0">
                <a:solidFill>
                  <a:schemeClr val="bg1">
                    <a:lumMod val="65000"/>
                  </a:schemeClr>
                </a:solidFill>
              </a:rPr>
              <a:t>晚餐時段：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17:01~</a:t>
            </a:r>
            <a:r>
              <a:rPr lang="zh-TW" altLang="en-US" sz="1050" dirty="0">
                <a:solidFill>
                  <a:schemeClr val="bg1">
                    <a:lumMod val="65000"/>
                  </a:schemeClr>
                </a:solidFill>
              </a:rPr>
              <a:t>關門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A3F1E68B-7310-10AB-11D1-C2FF202B60E3}"/>
              </a:ext>
            </a:extLst>
          </p:cNvPr>
          <p:cNvGrpSpPr/>
          <p:nvPr/>
        </p:nvGrpSpPr>
        <p:grpSpPr>
          <a:xfrm>
            <a:off x="651780" y="4142133"/>
            <a:ext cx="4143242" cy="2388021"/>
            <a:chOff x="563304" y="4112660"/>
            <a:chExt cx="4143242" cy="2388021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00FF6FD-D84A-BAB2-6653-3BA8EEC070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916"/>
            <a:stretch/>
          </p:blipFill>
          <p:spPr bwMode="auto">
            <a:xfrm>
              <a:off x="817647" y="4112660"/>
              <a:ext cx="3888899" cy="2085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E4F2C49-0004-15E7-1291-3FEF79E2183F}"/>
                </a:ext>
              </a:extLst>
            </p:cNvPr>
            <p:cNvSpPr/>
            <p:nvPr/>
          </p:nvSpPr>
          <p:spPr>
            <a:xfrm>
              <a:off x="1592155" y="5973942"/>
              <a:ext cx="2977116" cy="2241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970FE465-934C-39CA-446F-DDF46C2C1808}"/>
                </a:ext>
              </a:extLst>
            </p:cNvPr>
            <p:cNvSpPr txBox="1"/>
            <p:nvPr/>
          </p:nvSpPr>
          <p:spPr>
            <a:xfrm>
              <a:off x="1466309" y="5921107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 algn="ctr">
                <a:defRPr sz="1200">
                  <a:solidFill>
                    <a:schemeClr val="accent5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r>
                <a:rPr lang="zh-TW" altLang="en-US" dirty="0"/>
                <a:t>開店前</a:t>
              </a: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1E612FB6-B20A-9DAA-2AE4-8CCCFD9C1BD8}"/>
                </a:ext>
              </a:extLst>
            </p:cNvPr>
            <p:cNvSpPr txBox="1"/>
            <p:nvPr/>
          </p:nvSpPr>
          <p:spPr>
            <a:xfrm>
              <a:off x="2192681" y="5921107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 algn="ctr">
                <a:defRPr sz="1200">
                  <a:solidFill>
                    <a:schemeClr val="accent5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r>
                <a:rPr lang="zh-TW" altLang="en-US" dirty="0"/>
                <a:t>午餐時段</a:t>
              </a: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2197067C-F6DF-453D-3485-9DE27725AFCB}"/>
                </a:ext>
              </a:extLst>
            </p:cNvPr>
            <p:cNvSpPr txBox="1"/>
            <p:nvPr/>
          </p:nvSpPr>
          <p:spPr>
            <a:xfrm>
              <a:off x="3039289" y="5921107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 algn="ctr">
                <a:defRPr sz="1200">
                  <a:solidFill>
                    <a:schemeClr val="accent5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r>
                <a:rPr lang="zh-TW" altLang="en-US" dirty="0"/>
                <a:t>午間時段</a:t>
              </a: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3DC3E9B8-4986-AA1A-1F29-DD8E4BDC112E}"/>
                </a:ext>
              </a:extLst>
            </p:cNvPr>
            <p:cNvSpPr txBox="1"/>
            <p:nvPr/>
          </p:nvSpPr>
          <p:spPr>
            <a:xfrm>
              <a:off x="3853998" y="5921107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 algn="ctr">
                <a:defRPr sz="1200">
                  <a:solidFill>
                    <a:schemeClr val="accent5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r>
                <a:rPr lang="zh-TW" altLang="en-US" dirty="0"/>
                <a:t>晚餐時段</a:t>
              </a: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1D97242A-F9CB-EDDB-2AAB-28336DC38C90}"/>
                </a:ext>
              </a:extLst>
            </p:cNvPr>
            <p:cNvSpPr txBox="1"/>
            <p:nvPr/>
          </p:nvSpPr>
          <p:spPr>
            <a:xfrm>
              <a:off x="563304" y="4263348"/>
              <a:ext cx="369332" cy="146129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>
              <a:defPPr>
                <a:defRPr lang="zh-TW"/>
              </a:defPPr>
              <a:lvl1pPr algn="ctr">
                <a:defRPr sz="1200">
                  <a:solidFill>
                    <a:schemeClr val="accent5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r>
                <a:rPr lang="zh-TW" altLang="en-US" dirty="0">
                  <a:solidFill>
                    <a:schemeClr val="bg2">
                      <a:lumMod val="50000"/>
                    </a:schemeClr>
                  </a:solidFill>
                </a:rPr>
                <a:t>平均等候時間 </a:t>
              </a:r>
              <a:r>
                <a:rPr lang="en-US" altLang="zh-TW" dirty="0">
                  <a:solidFill>
                    <a:schemeClr val="bg2">
                      <a:lumMod val="50000"/>
                    </a:schemeClr>
                  </a:solidFill>
                </a:rPr>
                <a:t>(</a:t>
              </a:r>
              <a:r>
                <a:rPr lang="zh-TW" altLang="en-US" dirty="0">
                  <a:solidFill>
                    <a:schemeClr val="bg2">
                      <a:lumMod val="50000"/>
                    </a:schemeClr>
                  </a:solidFill>
                </a:rPr>
                <a:t>分鐘</a:t>
              </a:r>
              <a:r>
                <a:rPr lang="en-US" altLang="zh-TW" dirty="0">
                  <a:solidFill>
                    <a:schemeClr val="bg2">
                      <a:lumMod val="50000"/>
                    </a:schemeClr>
                  </a:solidFill>
                </a:rPr>
                <a:t>)</a:t>
              </a:r>
              <a:endParaRPr lang="zh-TW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BA0C6457-CACE-7870-AD36-78B9BF427CFE}"/>
                </a:ext>
              </a:extLst>
            </p:cNvPr>
            <p:cNvSpPr/>
            <p:nvPr/>
          </p:nvSpPr>
          <p:spPr>
            <a:xfrm>
              <a:off x="1412096" y="6212681"/>
              <a:ext cx="2700000" cy="288000"/>
            </a:xfrm>
            <a:prstGeom prst="roundRect">
              <a:avLst>
                <a:gd name="adj" fmla="val 50000"/>
              </a:avLst>
            </a:prstGeom>
            <a:solidFill>
              <a:srgbClr val="4A7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各時段別的平均等候時間</a:t>
              </a: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EF853CFA-1A9B-33F0-570C-4DBDE58958DA}"/>
              </a:ext>
            </a:extLst>
          </p:cNvPr>
          <p:cNvGrpSpPr/>
          <p:nvPr/>
        </p:nvGrpSpPr>
        <p:grpSpPr>
          <a:xfrm>
            <a:off x="626213" y="1180474"/>
            <a:ext cx="4116480" cy="2665871"/>
            <a:chOff x="452791" y="1080899"/>
            <a:chExt cx="4116480" cy="2665871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63CC2A8F-FBB4-39A8-8987-E334E0655C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458"/>
            <a:stretch/>
          </p:blipFill>
          <p:spPr bwMode="auto">
            <a:xfrm>
              <a:off x="711435" y="1080899"/>
              <a:ext cx="3826747" cy="2329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83AA890-D81E-9F33-B8DC-38178379CC36}"/>
                </a:ext>
              </a:extLst>
            </p:cNvPr>
            <p:cNvSpPr/>
            <p:nvPr/>
          </p:nvSpPr>
          <p:spPr>
            <a:xfrm>
              <a:off x="1485943" y="3186147"/>
              <a:ext cx="2977116" cy="2241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66862959-22AE-2EAE-CACE-CAA593D4C82D}"/>
                </a:ext>
              </a:extLst>
            </p:cNvPr>
            <p:cNvSpPr txBox="1"/>
            <p:nvPr/>
          </p:nvSpPr>
          <p:spPr>
            <a:xfrm>
              <a:off x="1360097" y="3154801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 algn="ctr">
                <a:defRPr sz="1200">
                  <a:solidFill>
                    <a:schemeClr val="accent5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r>
                <a:rPr lang="zh-TW" altLang="en-US" dirty="0"/>
                <a:t>開店前</a:t>
              </a: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C88C548A-4946-5DFA-0F90-B66E3DC08A29}"/>
                </a:ext>
              </a:extLst>
            </p:cNvPr>
            <p:cNvSpPr txBox="1"/>
            <p:nvPr/>
          </p:nvSpPr>
          <p:spPr>
            <a:xfrm>
              <a:off x="2224698" y="3154801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 algn="ctr">
                <a:defRPr sz="1200">
                  <a:solidFill>
                    <a:schemeClr val="accent5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r>
                <a:rPr lang="zh-TW" altLang="en-US" dirty="0"/>
                <a:t>午餐時段</a:t>
              </a: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4865DDDA-3779-3746-59E7-867342D6B7DA}"/>
                </a:ext>
              </a:extLst>
            </p:cNvPr>
            <p:cNvSpPr txBox="1"/>
            <p:nvPr/>
          </p:nvSpPr>
          <p:spPr>
            <a:xfrm>
              <a:off x="2996875" y="3154801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 algn="ctr">
                <a:defRPr sz="1200">
                  <a:solidFill>
                    <a:schemeClr val="accent5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r>
                <a:rPr lang="zh-TW" altLang="en-US" dirty="0"/>
                <a:t>午間時段</a:t>
              </a: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91EB0477-0C46-EEC2-09DF-8B09A75FDD77}"/>
                </a:ext>
              </a:extLst>
            </p:cNvPr>
            <p:cNvSpPr txBox="1"/>
            <p:nvPr/>
          </p:nvSpPr>
          <p:spPr>
            <a:xfrm>
              <a:off x="3769052" y="3154801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 algn="ctr">
                <a:defRPr sz="1200"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r>
                <a:rPr lang="zh-TW" altLang="en-US" dirty="0">
                  <a:solidFill>
                    <a:schemeClr val="accent5">
                      <a:lumMod val="75000"/>
                    </a:schemeClr>
                  </a:solidFill>
                </a:rPr>
                <a:t>晚餐時段</a:t>
              </a: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4A2699F8-F3E5-B83F-6E7B-FF05EC201115}"/>
                </a:ext>
              </a:extLst>
            </p:cNvPr>
            <p:cNvSpPr txBox="1"/>
            <p:nvPr/>
          </p:nvSpPr>
          <p:spPr>
            <a:xfrm>
              <a:off x="452791" y="1309380"/>
              <a:ext cx="369332" cy="70788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>
              <a:defPPr>
                <a:defRPr lang="zh-TW"/>
              </a:defPPr>
              <a:lvl1pPr algn="ctr">
                <a:defRPr sz="1200">
                  <a:solidFill>
                    <a:schemeClr val="accent5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r>
                <a:rPr lang="zh-TW" altLang="en-US" dirty="0">
                  <a:solidFill>
                    <a:schemeClr val="bg2">
                      <a:lumMod val="50000"/>
                    </a:schemeClr>
                  </a:solidFill>
                </a:rPr>
                <a:t>排隊組數</a:t>
              </a:r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4AA6070C-951A-9C3E-E253-ABD6583FC120}"/>
                </a:ext>
              </a:extLst>
            </p:cNvPr>
            <p:cNvSpPr/>
            <p:nvPr/>
          </p:nvSpPr>
          <p:spPr>
            <a:xfrm>
              <a:off x="1412096" y="3458770"/>
              <a:ext cx="2700000" cy="288000"/>
            </a:xfrm>
            <a:prstGeom prst="roundRect">
              <a:avLst>
                <a:gd name="adj" fmla="val 50000"/>
              </a:avLst>
            </a:prstGeom>
            <a:solidFill>
              <a:srgbClr val="4A7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各時段別的排隊組數</a:t>
              </a:r>
            </a:p>
          </p:txBody>
        </p:sp>
      </p:grp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2BC7C1-B282-8C45-D500-FFE3EAF915D3}"/>
              </a:ext>
            </a:extLst>
          </p:cNvPr>
          <p:cNvSpPr txBox="1"/>
          <p:nvPr/>
        </p:nvSpPr>
        <p:spPr>
          <a:xfrm>
            <a:off x="5216678" y="1282928"/>
            <a:ext cx="6585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285750" indent="-285750">
              <a:spcBef>
                <a:spcPts val="600"/>
              </a:spcBef>
              <a:buClr>
                <a:srgbClr val="D6000F"/>
              </a:buClr>
              <a:buFont typeface="Arial" panose="020B0604020202020204" pitchFamily="34" charset="0"/>
              <a:buChar char="•"/>
              <a:defRPr b="1" spc="1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午間時段的排隊組數較少，但其平均等候時間比午餐時段與晚餐時段還久，想確認這狀況是否合理</a:t>
            </a:r>
            <a:r>
              <a:rPr lang="en-US" altLang="zh-TW" dirty="0"/>
              <a:t>? </a:t>
            </a:r>
            <a:r>
              <a:rPr lang="zh-TW" altLang="en-US" dirty="0"/>
              <a:t>還是可能午間時段有減少服務的桌數呢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2873C79-8628-D79C-30FB-9625C4C9DA96}"/>
              </a:ext>
            </a:extLst>
          </p:cNvPr>
          <p:cNvSpPr txBox="1"/>
          <p:nvPr/>
        </p:nvSpPr>
        <p:spPr>
          <a:xfrm>
            <a:off x="5216678" y="2502016"/>
            <a:ext cx="6585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285750" indent="-285750">
              <a:spcBef>
                <a:spcPts val="600"/>
              </a:spcBef>
              <a:buClr>
                <a:srgbClr val="D6000F"/>
              </a:buClr>
              <a:buFont typeface="Arial" panose="020B0604020202020204" pitchFamily="34" charset="0"/>
              <a:buChar char="•"/>
              <a:defRPr b="1" spc="1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 err="1"/>
              <a:t>OrderAchievement</a:t>
            </a:r>
            <a:r>
              <a:rPr lang="zh-TW" altLang="en-US" dirty="0"/>
              <a:t>裡面，有些資料的</a:t>
            </a:r>
            <a:r>
              <a:rPr lang="en-US" altLang="zh-TW" dirty="0" err="1"/>
              <a:t>OrderOut_Time</a:t>
            </a:r>
            <a:r>
              <a:rPr lang="en-US" altLang="zh-TW" dirty="0"/>
              <a:t>(</a:t>
            </a:r>
            <a:r>
              <a:rPr lang="zh-TW" altLang="en-US" dirty="0"/>
              <a:t>實際出餐時間</a:t>
            </a:r>
            <a:r>
              <a:rPr lang="en-US" altLang="zh-TW" dirty="0"/>
              <a:t>)</a:t>
            </a:r>
            <a:r>
              <a:rPr lang="zh-TW" altLang="en-US" dirty="0"/>
              <a:t>比</a:t>
            </a:r>
            <a:r>
              <a:rPr lang="en-US" altLang="zh-TW" dirty="0" err="1"/>
              <a:t>Order_Time</a:t>
            </a:r>
            <a:r>
              <a:rPr lang="en-US" altLang="zh-TW" dirty="0"/>
              <a:t>(</a:t>
            </a:r>
            <a:r>
              <a:rPr lang="zh-TW" altLang="en-US" dirty="0"/>
              <a:t>點餐時間</a:t>
            </a:r>
            <a:r>
              <a:rPr lang="en-US" altLang="zh-TW" dirty="0"/>
              <a:t>)</a:t>
            </a:r>
            <a:r>
              <a:rPr lang="zh-TW" altLang="en-US" dirty="0"/>
              <a:t>還要早，想請問是否確實有這樣的情況，或是要做其他處理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6AEBFE6-DC8F-F341-3459-1DEBB7E86081}"/>
              </a:ext>
            </a:extLst>
          </p:cNvPr>
          <p:cNvSpPr txBox="1"/>
          <p:nvPr/>
        </p:nvSpPr>
        <p:spPr>
          <a:xfrm>
            <a:off x="1641347" y="3064203"/>
            <a:ext cx="4732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900" dirty="0"/>
              <a:t>275</a:t>
            </a:r>
            <a:r>
              <a:rPr kumimoji="1" lang="zh-TW" altLang="en-US" sz="900" dirty="0"/>
              <a:t>筆</a:t>
            </a:r>
          </a:p>
        </p:txBody>
      </p:sp>
    </p:spTree>
    <p:extLst>
      <p:ext uri="{BB962C8B-B14F-4D97-AF65-F5344CB8AC3E}">
        <p14:creationId xmlns:p14="http://schemas.microsoft.com/office/powerpoint/2010/main" val="1359648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FD6A64E3-AB5E-D9A9-A6F6-12E2D3E336F0}"/>
              </a:ext>
            </a:extLst>
          </p:cNvPr>
          <p:cNvGrpSpPr/>
          <p:nvPr/>
        </p:nvGrpSpPr>
        <p:grpSpPr>
          <a:xfrm>
            <a:off x="485914" y="67353"/>
            <a:ext cx="3808683" cy="584775"/>
            <a:chOff x="368951" y="67353"/>
            <a:chExt cx="3808683" cy="58477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FE919957-FD99-0A28-2B80-5866414BBC8A}"/>
                </a:ext>
              </a:extLst>
            </p:cNvPr>
            <p:cNvSpPr/>
            <p:nvPr/>
          </p:nvSpPr>
          <p:spPr>
            <a:xfrm>
              <a:off x="1453811" y="67353"/>
              <a:ext cx="272382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2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Lato Heavy" panose="020F0902020204030203" pitchFamily="34" charset="0"/>
                  <a:sym typeface="Source Han Sans K Medium" panose="020B0600000000000000" pitchFamily="34" charset="-128"/>
                </a:rPr>
                <a:t>模型初版效度</a:t>
              </a:r>
            </a:p>
          </p:txBody>
        </p: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88B84C24-9036-1BEC-CDB9-C1916A48CA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0717" y1="48770" x2="30717" y2="48770"/>
                          <a14:foregroundMark x1="64846" y1="40574" x2="64846" y2="40574"/>
                          <a14:foregroundMark x1="20478" y1="48361" x2="20478" y2="48361"/>
                        </a14:backgroundRemoval>
                      </a14:imgEffect>
                    </a14:imgLayer>
                  </a14:imgProps>
                </a:ext>
              </a:extLst>
            </a:blip>
            <a:srcRect l="14442" t="14545" r="11267" b="16833"/>
            <a:stretch/>
          </p:blipFill>
          <p:spPr>
            <a:xfrm>
              <a:off x="368951" y="232154"/>
              <a:ext cx="331733" cy="255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50" name="文字方塊 49"/>
          <p:cNvSpPr txBox="1"/>
          <p:nvPr/>
        </p:nvSpPr>
        <p:spPr>
          <a:xfrm>
            <a:off x="5627880" y="241273"/>
            <a:ext cx="17748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000" b="1" i="0" u="none" strike="noStrike" kern="1200" cap="none" spc="100" normalizeH="0" baseline="0" noProof="0" dirty="0">
                <a:ln>
                  <a:noFill/>
                </a:ln>
                <a:solidFill>
                  <a:srgbClr val="D6000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建模說明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08BCA3-3F0B-880D-29A0-334140EAE818}"/>
              </a:ext>
            </a:extLst>
          </p:cNvPr>
          <p:cNvSpPr/>
          <p:nvPr/>
        </p:nvSpPr>
        <p:spPr>
          <a:xfrm>
            <a:off x="1091968" y="5092583"/>
            <a:ext cx="2940058" cy="529252"/>
          </a:xfrm>
          <a:prstGeom prst="rect">
            <a:avLst/>
          </a:prstGeom>
          <a:solidFill>
            <a:srgbClr val="C04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Online Testing Data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F7E5429-051B-D27A-2B61-3D0FFED5BA0B}"/>
              </a:ext>
            </a:extLst>
          </p:cNvPr>
          <p:cNvSpPr txBox="1"/>
          <p:nvPr/>
        </p:nvSpPr>
        <p:spPr>
          <a:xfrm>
            <a:off x="341671" y="518709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2018</a:t>
            </a:r>
            <a:endParaRPr kumimoji="1" lang="zh-TW" altLang="en-US" dirty="0"/>
          </a:p>
        </p:txBody>
      </p:sp>
      <p:grpSp>
        <p:nvGrpSpPr>
          <p:cNvPr id="32" name="群組 31"/>
          <p:cNvGrpSpPr/>
          <p:nvPr/>
        </p:nvGrpSpPr>
        <p:grpSpPr>
          <a:xfrm>
            <a:off x="341672" y="1575065"/>
            <a:ext cx="652743" cy="3509020"/>
            <a:chOff x="485915" y="1361711"/>
            <a:chExt cx="652743" cy="3509020"/>
          </a:xfrm>
        </p:grpSpPr>
        <p:grpSp>
          <p:nvGrpSpPr>
            <p:cNvPr id="31" name="群組 30"/>
            <p:cNvGrpSpPr/>
            <p:nvPr/>
          </p:nvGrpSpPr>
          <p:grpSpPr>
            <a:xfrm>
              <a:off x="485915" y="2383310"/>
              <a:ext cx="652743" cy="1465821"/>
              <a:chOff x="485915" y="2408979"/>
              <a:chExt cx="652743" cy="1465821"/>
            </a:xfrm>
          </p:grpSpPr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92E2A39-A45D-4E4E-CB15-63035AC6DE6E}"/>
                  </a:ext>
                </a:extLst>
              </p:cNvPr>
              <p:cNvSpPr txBox="1"/>
              <p:nvPr/>
            </p:nvSpPr>
            <p:spPr>
              <a:xfrm>
                <a:off x="485915" y="2408979"/>
                <a:ext cx="652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dirty="0"/>
                  <a:t>2016</a:t>
                </a:r>
                <a:endParaRPr kumimoji="1" lang="zh-TW" altLang="en-US" dirty="0"/>
              </a:p>
            </p:txBody>
          </p:sp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C759B5C6-08F7-BB84-9705-2FA1BC735D39}"/>
                  </a:ext>
                </a:extLst>
              </p:cNvPr>
              <p:cNvSpPr txBox="1"/>
              <p:nvPr/>
            </p:nvSpPr>
            <p:spPr>
              <a:xfrm>
                <a:off x="485915" y="3505468"/>
                <a:ext cx="652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dirty="0"/>
                  <a:t>2017</a:t>
                </a:r>
                <a:endParaRPr kumimoji="1" lang="zh-TW" altLang="en-US" dirty="0"/>
              </a:p>
            </p:txBody>
          </p:sp>
          <p:cxnSp>
            <p:nvCxnSpPr>
              <p:cNvPr id="12" name="直線接點 11">
                <a:extLst>
                  <a:ext uri="{FF2B5EF4-FFF2-40B4-BE49-F238E27FC236}">
                    <a16:creationId xmlns:a16="http://schemas.microsoft.com/office/drawing/2014/main" id="{8F07AE0F-D1E1-8AD1-E39B-2C3B36F70D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2286" y="2827507"/>
                <a:ext cx="0" cy="62876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978CEFC4-8C52-511E-5D4B-AC9EFC535B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0027" y="1361711"/>
              <a:ext cx="484519" cy="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BAAB2B9D-E356-8A0B-C8CD-CBD195F7F4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0027" y="4870729"/>
              <a:ext cx="484519" cy="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765A693B-D421-5DD9-CC21-E32C4970098D}"/>
              </a:ext>
            </a:extLst>
          </p:cNvPr>
          <p:cNvCxnSpPr>
            <a:cxnSpLocks/>
          </p:cNvCxnSpPr>
          <p:nvPr/>
        </p:nvCxnSpPr>
        <p:spPr>
          <a:xfrm flipH="1" flipV="1">
            <a:off x="425784" y="5596626"/>
            <a:ext cx="484519" cy="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群組 4"/>
          <p:cNvGrpSpPr/>
          <p:nvPr/>
        </p:nvGrpSpPr>
        <p:grpSpPr>
          <a:xfrm>
            <a:off x="1091967" y="1578467"/>
            <a:ext cx="2940059" cy="3502216"/>
            <a:chOff x="1236210" y="1330167"/>
            <a:chExt cx="2940059" cy="350221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6E0B15F-7E19-25A3-275B-FFF2CCFF1D77}"/>
                </a:ext>
              </a:extLst>
            </p:cNvPr>
            <p:cNvSpPr/>
            <p:nvPr/>
          </p:nvSpPr>
          <p:spPr>
            <a:xfrm>
              <a:off x="1236210" y="1330167"/>
              <a:ext cx="2940058" cy="2423606"/>
            </a:xfrm>
            <a:prstGeom prst="rect">
              <a:avLst/>
            </a:prstGeom>
            <a:solidFill>
              <a:srgbClr val="EBAC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Training Data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F4359A9-15FE-7B5E-DEAF-E3078CD77294}"/>
                </a:ext>
              </a:extLst>
            </p:cNvPr>
            <p:cNvSpPr/>
            <p:nvPr/>
          </p:nvSpPr>
          <p:spPr>
            <a:xfrm>
              <a:off x="1236211" y="4303131"/>
              <a:ext cx="2940058" cy="529252"/>
            </a:xfrm>
            <a:prstGeom prst="rect">
              <a:avLst/>
            </a:prstGeom>
            <a:solidFill>
              <a:srgbClr val="DA84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Testing Data </a:t>
              </a:r>
              <a:r>
                <a:rPr kumimoji="1" lang="en-US" altLang="zh-TW" sz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(3 Month)</a:t>
              </a:r>
              <a:endPara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0F4359A9-15FE-7B5E-DEAF-E3078CD77294}"/>
                </a:ext>
              </a:extLst>
            </p:cNvPr>
            <p:cNvSpPr/>
            <p:nvPr/>
          </p:nvSpPr>
          <p:spPr>
            <a:xfrm>
              <a:off x="1236211" y="3763826"/>
              <a:ext cx="2940058" cy="52925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Validation Data </a:t>
              </a:r>
              <a:r>
                <a:rPr kumimoji="1" lang="en-US" altLang="zh-TW" sz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(3 Month)</a:t>
              </a:r>
              <a:endPara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4191679" y="1323869"/>
            <a:ext cx="9129223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8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zh-TW" altLang="en-US" sz="20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資料說明：</a:t>
            </a:r>
            <a:endParaRPr lang="en-US" altLang="zh-TW" sz="2000" b="1" spc="100" dirty="0">
              <a:solidFill>
                <a:srgbClr val="D6000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spcBef>
                <a:spcPts val="6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zh-TW" altLang="en-US" sz="16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訓練期間：</a:t>
            </a:r>
            <a:r>
              <a:rPr lang="en-US" altLang="zh-TW" sz="16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6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2017/06/30</a:t>
            </a:r>
          </a:p>
          <a:p>
            <a:pPr marL="742950" lvl="1" indent="-285750">
              <a:spcBef>
                <a:spcPts val="6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zh-TW" altLang="en-US" sz="16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驗證期間：</a:t>
            </a:r>
            <a:r>
              <a:rPr lang="en-US" altLang="zh-TW" sz="16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2016-07-01~2017-09-31</a:t>
            </a:r>
          </a:p>
          <a:p>
            <a:pPr marL="742950" lvl="1" indent="-285750">
              <a:spcBef>
                <a:spcPts val="6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zh-TW" altLang="en-US" sz="16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測試期間：</a:t>
            </a:r>
            <a:r>
              <a:rPr lang="en-US" altLang="zh-TW" sz="16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2016-10-01~2017-12-31</a:t>
            </a:r>
          </a:p>
          <a:p>
            <a:pPr marL="285750" lvl="1" indent="-285750">
              <a:spcBef>
                <a:spcPts val="18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zh-TW" altLang="en-US" sz="20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初版已嘗試演算法：</a:t>
            </a:r>
            <a:endParaRPr lang="en-US" altLang="zh-TW" sz="2000" b="1" spc="100" dirty="0">
              <a:solidFill>
                <a:srgbClr val="D6000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2" indent="-285750">
              <a:spcBef>
                <a:spcPts val="6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en-US" altLang="zh-TW" sz="16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Random Forest</a:t>
            </a:r>
          </a:p>
          <a:p>
            <a:pPr marL="742950" lvl="2" indent="-285750">
              <a:spcBef>
                <a:spcPts val="6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en-US" altLang="zh-TW" sz="1600" b="1" spc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endParaRPr lang="en-US" altLang="zh-TW" sz="1600" b="1" spc="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2" indent="-285750">
              <a:spcBef>
                <a:spcPts val="6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en-US" altLang="zh-TW" sz="1600" b="1" spc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TabNet</a:t>
            </a:r>
            <a:endParaRPr lang="en-US" altLang="zh-TW" sz="1600" b="1" spc="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1" indent="-285750">
              <a:spcBef>
                <a:spcPts val="18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zh-TW" altLang="en-US" sz="20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轉換方式：</a:t>
            </a:r>
            <a:endParaRPr lang="en-US" altLang="zh-TW" sz="2000" b="1" spc="100" dirty="0">
              <a:solidFill>
                <a:srgbClr val="D6000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2" indent="-285750">
              <a:spcBef>
                <a:spcPts val="6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zh-TW" altLang="en-US" sz="16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連續型：</a:t>
            </a:r>
            <a:r>
              <a:rPr lang="en-US" altLang="zh-TW" sz="1600" b="1" spc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MinMaxScaler</a:t>
            </a:r>
            <a:r>
              <a:rPr lang="zh-TW" altLang="en-US" sz="16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b="1" spc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QuantileTransformer</a:t>
            </a:r>
            <a:endParaRPr lang="en-US" altLang="zh-TW" sz="1600" b="1" spc="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2" indent="-285750">
              <a:spcBef>
                <a:spcPts val="6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zh-TW" altLang="en-US" sz="16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類別型：</a:t>
            </a:r>
            <a:r>
              <a:rPr lang="en-US" altLang="zh-TW" sz="16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One Hot encoding</a:t>
            </a:r>
            <a:r>
              <a:rPr lang="zh-TW" altLang="en-US" sz="16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Label encoding</a:t>
            </a:r>
            <a:r>
              <a:rPr lang="zh-TW" altLang="en-US" sz="16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Target Encoding</a:t>
            </a:r>
          </a:p>
          <a:p>
            <a:pPr marL="285750" lvl="1" indent="-285750">
              <a:spcBef>
                <a:spcPts val="18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zh-TW" altLang="en-US" sz="20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架構調整嘗試：</a:t>
            </a:r>
            <a:endParaRPr lang="en-US" altLang="zh-TW" sz="2000" b="1" spc="100" dirty="0">
              <a:solidFill>
                <a:srgbClr val="D6000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2" indent="-285750">
              <a:spcBef>
                <a:spcPts val="6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zh-TW" altLang="en-US" sz="16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依變數</a:t>
            </a:r>
            <a:r>
              <a:rPr lang="en-US" altLang="zh-TW" sz="16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sz="16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等候中組數平均已等候時間</a:t>
            </a:r>
            <a:r>
              <a:rPr lang="en-US" altLang="zh-TW" sz="16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】25</a:t>
            </a:r>
            <a:r>
              <a:rPr lang="zh-TW" altLang="en-US" sz="16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分鐘進行子模型拆分</a:t>
            </a:r>
            <a:endParaRPr lang="en-US" altLang="zh-TW" sz="1600" b="1" spc="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64161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FD6A64E3-AB5E-D9A9-A6F6-12E2D3E336F0}"/>
              </a:ext>
            </a:extLst>
          </p:cNvPr>
          <p:cNvGrpSpPr/>
          <p:nvPr/>
        </p:nvGrpSpPr>
        <p:grpSpPr>
          <a:xfrm>
            <a:off x="485914" y="67353"/>
            <a:ext cx="3808683" cy="584775"/>
            <a:chOff x="368951" y="67353"/>
            <a:chExt cx="3808683" cy="58477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FE919957-FD99-0A28-2B80-5866414BBC8A}"/>
                </a:ext>
              </a:extLst>
            </p:cNvPr>
            <p:cNvSpPr/>
            <p:nvPr/>
          </p:nvSpPr>
          <p:spPr>
            <a:xfrm>
              <a:off x="1453811" y="67353"/>
              <a:ext cx="272382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2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Lato Heavy" panose="020F0902020204030203" pitchFamily="34" charset="0"/>
                  <a:sym typeface="Source Han Sans K Medium" panose="020B0600000000000000" pitchFamily="34" charset="-128"/>
                </a:rPr>
                <a:t>模型初版效度</a:t>
              </a:r>
            </a:p>
          </p:txBody>
        </p: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88B84C24-9036-1BEC-CDB9-C1916A48CA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0717" y1="48770" x2="30717" y2="48770"/>
                          <a14:foregroundMark x1="64846" y1="40574" x2="64846" y2="40574"/>
                          <a14:foregroundMark x1="20478" y1="48361" x2="20478" y2="48361"/>
                        </a14:backgroundRemoval>
                      </a14:imgEffect>
                    </a14:imgLayer>
                  </a14:imgProps>
                </a:ext>
              </a:extLst>
            </a:blip>
            <a:srcRect l="14442" t="14545" r="11267" b="16833"/>
            <a:stretch/>
          </p:blipFill>
          <p:spPr>
            <a:xfrm>
              <a:off x="368951" y="232154"/>
              <a:ext cx="331733" cy="255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50" name="文字方塊 49"/>
          <p:cNvSpPr txBox="1"/>
          <p:nvPr/>
        </p:nvSpPr>
        <p:spPr>
          <a:xfrm>
            <a:off x="5627880" y="241273"/>
            <a:ext cx="25699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0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初版效度</a:t>
            </a:r>
            <a:r>
              <a:rPr kumimoji="0" lang="zh-TW" altLang="en-US" sz="3000" b="1" i="0" u="none" strike="noStrike" kern="1200" cap="none" spc="100" normalizeH="0" baseline="0" noProof="0" dirty="0">
                <a:ln>
                  <a:noFill/>
                </a:ln>
                <a:solidFill>
                  <a:srgbClr val="D6000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說明</a:t>
            </a:r>
          </a:p>
        </p:txBody>
      </p:sp>
      <p:sp>
        <p:nvSpPr>
          <p:cNvPr id="5" name="矩形 4"/>
          <p:cNvSpPr/>
          <p:nvPr/>
        </p:nvSpPr>
        <p:spPr>
          <a:xfrm>
            <a:off x="576655" y="958334"/>
            <a:ext cx="6561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18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zh-TW" altLang="en-US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訓練</a:t>
            </a:r>
            <a:r>
              <a:rPr lang="en-US" altLang="zh-TW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驗證</a:t>
            </a:r>
            <a:r>
              <a:rPr lang="en-US" altLang="zh-TW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測試之初版</a:t>
            </a:r>
            <a:r>
              <a:rPr lang="en-US" altLang="zh-TW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分鐘</a:t>
            </a:r>
            <a:r>
              <a:rPr lang="en-US" altLang="zh-TW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/10</a:t>
            </a:r>
            <a:r>
              <a:rPr lang="zh-TW" altLang="en-US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分鐘</a:t>
            </a:r>
            <a:r>
              <a:rPr lang="en-US" altLang="zh-TW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/15</a:t>
            </a:r>
            <a:r>
              <a:rPr lang="zh-TW" altLang="en-US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分鐘的準確度</a:t>
            </a:r>
            <a:endParaRPr lang="en-US" altLang="zh-TW" b="1" spc="100" dirty="0">
              <a:solidFill>
                <a:srgbClr val="D6000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132840" y="1378817"/>
                <a:ext cx="9587240" cy="571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altLang="zh-TW" b="1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【</a:t>
                </a:r>
                <a:r>
                  <a:rPr lang="zh-TW" altLang="en-US" b="1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觀測分鐘</a:t>
                </a:r>
                <a:r>
                  <a:rPr lang="en-US" altLang="zh-TW" b="1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】</a:t>
                </a:r>
                <a:r>
                  <a:rPr lang="zh-TW" altLang="en-US" b="1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準確度 </a:t>
                </a:r>
                <a:r>
                  <a:rPr lang="en-US" altLang="zh-TW" b="1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b="1" i="1" spc="10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TW" b="1" i="1" spc="1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b="1" i="1" spc="1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實際等候分鐘</m:t>
                            </m:r>
                            <m:r>
                              <a:rPr lang="zh-TW" altLang="en-US" b="1" i="1" spc="1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r>
                              <a:rPr lang="zh-TW" altLang="en-US" b="1" i="1" spc="1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預測等候分鐘</m:t>
                            </m:r>
                          </m:e>
                        </m:d>
                        <m:r>
                          <a:rPr lang="zh-TW" altLang="en-US" b="1" i="1" spc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b="1" i="1" spc="10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準確落在</m:t>
                        </m:r>
                        <m:r>
                          <a:rPr lang="en-US" altLang="zh-TW" b="1" i="1" spc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【</m:t>
                        </m:r>
                        <m:r>
                          <a:rPr lang="zh-TW" altLang="en-US" b="1" i="1" spc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觀測分鐘</m:t>
                        </m:r>
                        <m:r>
                          <a:rPr lang="en-US" altLang="zh-TW" b="1" i="1" spc="10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】</m:t>
                        </m:r>
                        <m:r>
                          <a:rPr lang="zh-TW" altLang="en-US" b="1" i="1" spc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數</m:t>
                        </m:r>
                        <m:r>
                          <a:rPr lang="zh-TW" altLang="en-US" b="1" i="1" spc="10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之</m:t>
                        </m:r>
                        <m:r>
                          <a:rPr lang="zh-TW" altLang="en-US" b="1" i="1" spc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中的</m:t>
                        </m:r>
                        <m:r>
                          <a:rPr lang="zh-TW" altLang="en-US" b="1" i="1" spc="10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筆</m:t>
                        </m:r>
                        <m:r>
                          <a:rPr lang="zh-TW" altLang="en-US" b="1" i="1" spc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數</m:t>
                        </m:r>
                      </m:num>
                      <m:den>
                        <m:r>
                          <a:rPr lang="zh-TW" altLang="en-US" b="1" i="1" spc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總資料筆數</m:t>
                        </m:r>
                      </m:den>
                    </m:f>
                  </m:oMath>
                </a14:m>
                <a:endParaRPr lang="zh-TW" altLang="en-US" b="1" spc="1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40" y="1378817"/>
                <a:ext cx="9587240" cy="571438"/>
              </a:xfrm>
              <a:prstGeom prst="rect">
                <a:avLst/>
              </a:prstGeom>
              <a:blipFill>
                <a:blip r:embed="rId5"/>
                <a:stretch>
                  <a:fillRect l="-1526" b="-42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47447"/>
              </p:ext>
            </p:extLst>
          </p:nvPr>
        </p:nvGraphicFramePr>
        <p:xfrm>
          <a:off x="1329060" y="2111586"/>
          <a:ext cx="9194800" cy="4197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8700">
                  <a:extLst>
                    <a:ext uri="{9D8B030D-6E8A-4147-A177-3AD203B41FA5}">
                      <a16:colId xmlns:a16="http://schemas.microsoft.com/office/drawing/2014/main" val="540514593"/>
                    </a:ext>
                  </a:extLst>
                </a:gridCol>
                <a:gridCol w="2298700">
                  <a:extLst>
                    <a:ext uri="{9D8B030D-6E8A-4147-A177-3AD203B41FA5}">
                      <a16:colId xmlns:a16="http://schemas.microsoft.com/office/drawing/2014/main" val="3555508247"/>
                    </a:ext>
                  </a:extLst>
                </a:gridCol>
                <a:gridCol w="2298700">
                  <a:extLst>
                    <a:ext uri="{9D8B030D-6E8A-4147-A177-3AD203B41FA5}">
                      <a16:colId xmlns:a16="http://schemas.microsoft.com/office/drawing/2014/main" val="1964038797"/>
                    </a:ext>
                  </a:extLst>
                </a:gridCol>
                <a:gridCol w="2298700">
                  <a:extLst>
                    <a:ext uri="{9D8B030D-6E8A-4147-A177-3AD203B41FA5}">
                      <a16:colId xmlns:a16="http://schemas.microsoft.com/office/drawing/2014/main" val="3765481344"/>
                    </a:ext>
                  </a:extLst>
                </a:gridCol>
              </a:tblGrid>
              <a:tr h="84988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spc="1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訓練</a:t>
                      </a:r>
                      <a:r>
                        <a:rPr lang="en-US" altLang="zh-TW" sz="2000" b="1" spc="1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2000" b="1" spc="1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驗證</a:t>
                      </a:r>
                      <a:r>
                        <a:rPr lang="en-US" altLang="zh-TW" sz="2000" b="1" spc="1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2000" b="1" spc="1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測試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spc="10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Random Forest</a:t>
                      </a:r>
                      <a:endParaRPr lang="zh-TW" altLang="en-US" sz="2000" b="1" spc="100" baseline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spc="100" baseline="0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LightGBM</a:t>
                      </a:r>
                      <a:endParaRPr lang="en-US" altLang="zh-TW" sz="2000" b="1" spc="100" baseline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spc="100" baseline="0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TabNet</a:t>
                      </a:r>
                      <a:endParaRPr lang="en-US" altLang="zh-TW" sz="2000" b="1" spc="100" baseline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475277"/>
                  </a:ext>
                </a:extLst>
              </a:tr>
              <a:tr h="11159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000" b="1" kern="12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±</a:t>
                      </a:r>
                      <a:r>
                        <a:rPr lang="zh-TW" altLang="en-US" sz="2000" b="1" kern="12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</a:t>
                      </a:r>
                      <a:r>
                        <a:rPr lang="en-US" altLang="zh-TW" sz="2000" b="1" kern="12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5</a:t>
                      </a:r>
                      <a:r>
                        <a:rPr lang="zh-TW" altLang="en-US" sz="2000" b="1" kern="12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分鐘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1" kern="12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45% / 36% / 30%</a:t>
                      </a:r>
                      <a:endParaRPr lang="zh-TW" altLang="en-US" sz="1600" b="1" kern="1200" spc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BE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1" kern="12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53% / 45% / 33%</a:t>
                      </a:r>
                      <a:endParaRPr lang="zh-TW" altLang="en-US" sz="1600" b="1" kern="1200" spc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1" kern="12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36% / 31% / 32%</a:t>
                      </a:r>
                      <a:endParaRPr lang="zh-TW" altLang="en-US" sz="1600" b="1" kern="1200" spc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970526"/>
                  </a:ext>
                </a:extLst>
              </a:tr>
              <a:tr h="11159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000" b="1" kern="12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±</a:t>
                      </a:r>
                      <a:r>
                        <a:rPr lang="zh-TW" altLang="en-US" sz="2000" b="1" kern="12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</a:t>
                      </a:r>
                      <a:r>
                        <a:rPr lang="en-US" altLang="zh-TW" sz="2000" b="1" kern="12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10</a:t>
                      </a:r>
                      <a:r>
                        <a:rPr lang="zh-TW" altLang="en-US" sz="2000" b="1" kern="12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分鐘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1" kern="12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74% / 62% / 53%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BE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1" kern="12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80% / 71% / 57%</a:t>
                      </a:r>
                      <a:endParaRPr lang="zh-TW" altLang="en-US" sz="1600" b="1" kern="1200" spc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1" kern="12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62% / 56% / 55%</a:t>
                      </a:r>
                      <a:endParaRPr lang="zh-TW" altLang="en-US" sz="1600" b="1" kern="1200" spc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40723"/>
                  </a:ext>
                </a:extLst>
              </a:tr>
              <a:tr h="11159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000" b="1" kern="12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±</a:t>
                      </a:r>
                      <a:r>
                        <a:rPr lang="zh-TW" altLang="en-US" sz="2000" b="1" kern="12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</a:t>
                      </a:r>
                      <a:r>
                        <a:rPr lang="en-US" altLang="zh-TW" sz="2000" b="1" kern="12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15</a:t>
                      </a:r>
                      <a:r>
                        <a:rPr lang="zh-TW" altLang="en-US" sz="2000" b="1" kern="12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分鐘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600" b="1" kern="12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88% / 78% / 69%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BE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1" kern="12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90% / 84% / 72%</a:t>
                      </a:r>
                      <a:endParaRPr lang="zh-TW" altLang="en-US" sz="1600" b="1" kern="1200" spc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1" kern="12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79% / 74% </a:t>
                      </a:r>
                      <a:r>
                        <a:rPr lang="en-US" altLang="zh-TW" sz="1600" b="1" kern="1200" spc="1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/ 71%</a:t>
                      </a:r>
                      <a:endParaRPr lang="zh-TW" altLang="en-US" sz="1600" b="1" kern="1200" spc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943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7685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PT定制1801380800">
  <a:themeElements>
    <a:clrScheme name="MC-欧美风主题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0000"/>
      </a:accent1>
      <a:accent2>
        <a:srgbClr val="44546A"/>
      </a:accent2>
      <a:accent3>
        <a:srgbClr val="962E0D"/>
      </a:accent3>
      <a:accent4>
        <a:srgbClr val="000000"/>
      </a:accent4>
      <a:accent5>
        <a:srgbClr val="44546A"/>
      </a:accent5>
      <a:accent6>
        <a:srgbClr val="962E0D"/>
      </a:accent6>
      <a:hlink>
        <a:srgbClr val="0563C1"/>
      </a:hlink>
      <a:folHlink>
        <a:srgbClr val="954F72"/>
      </a:folHlink>
    </a:clrScheme>
    <a:fontScheme name="Arial+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>
          <a:lnSpc>
            <a:spcPct val="120000"/>
          </a:lnSpc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.potx" id="{6E52BFE8-7310-4148-9E7B-5810933452AC}" vid="{282C971F-AF80-4E05-9940-F8AA83372426}"/>
    </a:ext>
  </a:extLst>
</a:theme>
</file>

<file path=ppt/theme/theme3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2457</TotalTime>
  <Words>1404</Words>
  <Application>Microsoft Macintosh PowerPoint</Application>
  <PresentationFormat>寬螢幕</PresentationFormat>
  <Paragraphs>283</Paragraphs>
  <Slides>13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13</vt:i4>
      </vt:variant>
    </vt:vector>
  </HeadingPairs>
  <TitlesOfParts>
    <vt:vector size="27" baseType="lpstr">
      <vt:lpstr>微軟正黑體</vt:lpstr>
      <vt:lpstr>微軟正黑體</vt:lpstr>
      <vt:lpstr>等线</vt:lpstr>
      <vt:lpstr>Source Han Sans K Medium</vt:lpstr>
      <vt:lpstr>幼圆</vt:lpstr>
      <vt:lpstr>Arial</vt:lpstr>
      <vt:lpstr>Calibri</vt:lpstr>
      <vt:lpstr>Calibri Light</vt:lpstr>
      <vt:lpstr>Cambria Math</vt:lpstr>
      <vt:lpstr>Segoe Script</vt:lpstr>
      <vt:lpstr>Wingdings</vt:lpstr>
      <vt:lpstr>Office 佈景主題</vt:lpstr>
      <vt:lpstr>PPT定制1801380800</vt:lpstr>
      <vt:lpstr>自訂設計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靜縈 葉</dc:creator>
  <cp:lastModifiedBy>14412</cp:lastModifiedBy>
  <cp:revision>312</cp:revision>
  <dcterms:created xsi:type="dcterms:W3CDTF">2022-05-01T15:54:40Z</dcterms:created>
  <dcterms:modified xsi:type="dcterms:W3CDTF">2022-09-15T07:59:40Z</dcterms:modified>
</cp:coreProperties>
</file>